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0" r:id="rId2"/>
    <p:sldId id="362" r:id="rId3"/>
    <p:sldId id="384" r:id="rId4"/>
    <p:sldId id="385" r:id="rId5"/>
    <p:sldId id="387" r:id="rId6"/>
    <p:sldId id="389" r:id="rId7"/>
    <p:sldId id="391" r:id="rId8"/>
    <p:sldId id="394" r:id="rId9"/>
    <p:sldId id="396" r:id="rId10"/>
    <p:sldId id="397" r:id="rId11"/>
    <p:sldId id="398" r:id="rId12"/>
    <p:sldId id="401" r:id="rId13"/>
    <p:sldId id="402" r:id="rId14"/>
    <p:sldId id="403" r:id="rId15"/>
    <p:sldId id="404" r:id="rId16"/>
    <p:sldId id="405" r:id="rId17"/>
    <p:sldId id="410" r:id="rId18"/>
    <p:sldId id="413" r:id="rId19"/>
    <p:sldId id="414" r:id="rId20"/>
    <p:sldId id="415" r:id="rId21"/>
    <p:sldId id="416" r:id="rId22"/>
    <p:sldId id="418" r:id="rId23"/>
    <p:sldId id="420" r:id="rId24"/>
    <p:sldId id="423" r:id="rId25"/>
    <p:sldId id="454" r:id="rId26"/>
    <p:sldId id="456" r:id="rId27"/>
    <p:sldId id="457" r:id="rId28"/>
    <p:sldId id="458" r:id="rId29"/>
    <p:sldId id="460" r:id="rId30"/>
    <p:sldId id="461" r:id="rId31"/>
    <p:sldId id="463" r:id="rId32"/>
    <p:sldId id="465" r:id="rId33"/>
    <p:sldId id="470" r:id="rId34"/>
    <p:sldId id="466" r:id="rId35"/>
    <p:sldId id="467" r:id="rId36"/>
    <p:sldId id="469" r:id="rId37"/>
    <p:sldId id="471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336600"/>
    <a:srgbClr val="8A4500"/>
    <a:srgbClr val="924900"/>
    <a:srgbClr val="CC6600"/>
    <a:srgbClr val="009900"/>
    <a:srgbClr val="CC0000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5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Rezultujući nivo složenog zvuka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izvori zvuka </a:t>
            </a:r>
            <a:r>
              <a:rPr lang="hr-HR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uglavnom emituju </a:t>
            </a:r>
            <a:r>
              <a:rPr lang="hr-HR" altLang="en-U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 zvuk </a:t>
            </a:r>
            <a:r>
              <a:rPr lang="hr-HR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(zvuk sa većim brojem komponentata različitih frekvencija), odnosno </a:t>
            </a:r>
            <a:r>
              <a:rPr lang="hr-HR" altLang="en-U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zvuk širokog frekvencijskog spektra</a:t>
            </a:r>
            <a:r>
              <a:rPr lang="hr-HR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Primeri zvuka širokog spektra su: zvuk motornih vozila, mašina, aviona i sl.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  <a:cs typeface="Arial" charset="0"/>
              </a:rPr>
              <a:t>Rezultujući nivo zvuka na mestu prijema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se određuje polazeći od vrednosti intenziteta zvuka ili zvučnih pritisaka pojedinih komponenata na mestu prijema i definicije nivoa zvuka.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endParaRPr lang="hr-HR" sz="1000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U 1. slučaju </a:t>
            </a:r>
            <a:r>
              <a:rPr lang="sl-SI" altLang="en-US" sz="1000" dirty="0">
                <a:solidFill>
                  <a:srgbClr val="990000"/>
                </a:solidFill>
              </a:rPr>
              <a:t>dva</a:t>
            </a:r>
            <a:r>
              <a:rPr lang="sl-SI" altLang="en-US" sz="1000" dirty="0">
                <a:solidFill>
                  <a:srgbClr val="000066"/>
                </a:solidFill>
              </a:rPr>
              <a:t> izvora složenog zvuka stvaraju na mestu prijema </a:t>
            </a:r>
            <a:r>
              <a:rPr lang="sl-SI" altLang="en-US" sz="1000" dirty="0">
                <a:solidFill>
                  <a:srgbClr val="990000"/>
                </a:solidFill>
              </a:rPr>
              <a:t>različite</a:t>
            </a:r>
            <a:r>
              <a:rPr lang="sl-SI" altLang="en-US" sz="1000" dirty="0">
                <a:solidFill>
                  <a:srgbClr val="000066"/>
                </a:solidFill>
              </a:rPr>
              <a:t> nivoe zvuka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 i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. Rezultujući nivo zvuka na mestu prijema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R</a:t>
            </a:r>
            <a:r>
              <a:rPr lang="sl-SI" altLang="en-US" sz="1000" dirty="0">
                <a:solidFill>
                  <a:srgbClr val="000066"/>
                </a:solidFill>
              </a:rPr>
              <a:t> se određuje prema poslednjem izrazu na slajdu.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U 2. slučaju </a:t>
            </a:r>
            <a:r>
              <a:rPr lang="sl-SI" altLang="en-US" sz="1000" dirty="0">
                <a:solidFill>
                  <a:srgbClr val="990000"/>
                </a:solidFill>
              </a:rPr>
              <a:t>dva</a:t>
            </a:r>
            <a:r>
              <a:rPr lang="sl-SI" altLang="en-US" sz="1000" dirty="0">
                <a:solidFill>
                  <a:srgbClr val="000066"/>
                </a:solidFill>
              </a:rPr>
              <a:t> izvora složenog zvuka stvaraju na mestu prijema </a:t>
            </a:r>
            <a:r>
              <a:rPr lang="sl-SI" altLang="en-US" sz="1000" dirty="0">
                <a:solidFill>
                  <a:srgbClr val="990000"/>
                </a:solidFill>
              </a:rPr>
              <a:t>iste</a:t>
            </a:r>
            <a:r>
              <a:rPr lang="sl-SI" altLang="en-US" sz="1000" dirty="0">
                <a:solidFill>
                  <a:srgbClr val="000066"/>
                </a:solidFill>
              </a:rPr>
              <a:t> nivoe zvuka (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 =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). Rezultujući nivo zvuka na mestu prijema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R</a:t>
            </a:r>
            <a:r>
              <a:rPr lang="sl-SI" altLang="en-US" sz="1000" dirty="0">
                <a:solidFill>
                  <a:srgbClr val="000066"/>
                </a:solidFill>
              </a:rPr>
              <a:t> je </a:t>
            </a:r>
            <a:r>
              <a:rPr lang="sl-SI" altLang="en-US" sz="1000" dirty="0">
                <a:solidFill>
                  <a:srgbClr val="990000"/>
                </a:solidFill>
              </a:rPr>
              <a:t>veći za 3 dB </a:t>
            </a:r>
            <a:r>
              <a:rPr lang="sl-SI" altLang="en-US" sz="1000" dirty="0">
                <a:solidFill>
                  <a:srgbClr val="000066"/>
                </a:solidFill>
              </a:rPr>
              <a:t>u odnosu na pojedinačne nivoe zvuka na istom mestu.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6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U 3. slučaju, ako je razlika nivoa zvuka koje na mestu prijema stvaraju dva izvora složenog zvuka </a:t>
            </a:r>
            <a:r>
              <a:rPr lang="sl-SI" altLang="en-US" sz="1000" dirty="0">
                <a:solidFill>
                  <a:srgbClr val="990000"/>
                </a:solidFill>
              </a:rPr>
              <a:t>veća od 10 dB</a:t>
            </a:r>
            <a:r>
              <a:rPr lang="sl-SI" altLang="en-US" sz="1000" dirty="0">
                <a:solidFill>
                  <a:srgbClr val="000066"/>
                </a:solidFill>
              </a:rPr>
              <a:t>, rezultujući nivo zvuka na mestu prijema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i="1" baseline="-25000" dirty="0">
                <a:solidFill>
                  <a:srgbClr val="000066"/>
                </a:solidFill>
              </a:rPr>
              <a:t>R</a:t>
            </a:r>
            <a:r>
              <a:rPr lang="sl-SI" altLang="en-US" sz="1000" dirty="0">
                <a:solidFill>
                  <a:srgbClr val="000066"/>
                </a:solidFill>
              </a:rPr>
              <a:t> jednak je </a:t>
            </a:r>
            <a:r>
              <a:rPr lang="sl-SI" altLang="en-US" sz="1000" dirty="0">
                <a:solidFill>
                  <a:srgbClr val="990000"/>
                </a:solidFill>
              </a:rPr>
              <a:t>većem nivou zvuka</a:t>
            </a:r>
            <a:r>
              <a:rPr lang="sl-SI" altLang="en-US" sz="1000" dirty="0">
                <a:solidFill>
                  <a:srgbClr val="000066"/>
                </a:solidFill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U 4. slučaju, ako </a:t>
            </a:r>
            <a:r>
              <a:rPr lang="sl-SI" altLang="en-US" sz="1000" dirty="0">
                <a:solidFill>
                  <a:srgbClr val="990000"/>
                </a:solidFill>
              </a:rPr>
              <a:t>više</a:t>
            </a:r>
            <a:r>
              <a:rPr lang="sl-SI" altLang="en-US" sz="1000" dirty="0">
                <a:solidFill>
                  <a:srgbClr val="000066"/>
                </a:solidFill>
              </a:rPr>
              <a:t> izvora složenog zvuka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,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, ...,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n</a:t>
            </a:r>
            <a:r>
              <a:rPr lang="sl-SI" altLang="en-US" sz="1000" dirty="0">
                <a:solidFill>
                  <a:srgbClr val="000066"/>
                </a:solidFill>
              </a:rPr>
              <a:t> stvara ponaosob na mestu prijema nivoe zvuka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,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, ...,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n</a:t>
            </a:r>
            <a:r>
              <a:rPr lang="sl-SI" altLang="en-US" sz="1000" dirty="0">
                <a:solidFill>
                  <a:srgbClr val="000066"/>
                </a:solidFill>
              </a:rPr>
              <a:t>, rezultujući nivo zvuka na mestu prijema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i="1" baseline="-25000" dirty="0">
                <a:solidFill>
                  <a:srgbClr val="000066"/>
                </a:solidFill>
              </a:rPr>
              <a:t>R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 </a:t>
            </a:r>
            <a:r>
              <a:rPr lang="sl-SI" altLang="en-US" sz="1000" dirty="0">
                <a:solidFill>
                  <a:srgbClr val="000066"/>
                </a:solidFill>
              </a:rPr>
              <a:t> predstavlja energijski zbir, odnosno doprinos svih pojedinačnih nivoa zvuka na mestu prijema.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U 5. slučaju</a:t>
            </a:r>
            <a:r>
              <a:rPr lang="sr-Latn-RS" sz="1000" dirty="0"/>
              <a:t>, </a:t>
            </a:r>
            <a:r>
              <a:rPr lang="sl-SI" altLang="en-US" sz="1000" dirty="0">
                <a:solidFill>
                  <a:srgbClr val="000066"/>
                </a:solidFill>
              </a:rPr>
              <a:t>ako </a:t>
            </a:r>
            <a:r>
              <a:rPr lang="sl-SI" altLang="en-US" sz="1000" dirty="0">
                <a:solidFill>
                  <a:srgbClr val="990000"/>
                </a:solidFill>
              </a:rPr>
              <a:t>više</a:t>
            </a:r>
            <a:r>
              <a:rPr lang="sl-SI" altLang="en-US" sz="1000" dirty="0">
                <a:solidFill>
                  <a:srgbClr val="000066"/>
                </a:solidFill>
              </a:rPr>
              <a:t> izvora složenog zvuka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,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, ..., S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n</a:t>
            </a:r>
            <a:r>
              <a:rPr lang="sl-SI" altLang="en-US" sz="1000" dirty="0">
                <a:solidFill>
                  <a:srgbClr val="000066"/>
                </a:solidFill>
              </a:rPr>
              <a:t> stvara ponaosob na mestu prijema </a:t>
            </a:r>
            <a:r>
              <a:rPr lang="sl-SI" altLang="en-US" sz="1000" dirty="0">
                <a:solidFill>
                  <a:srgbClr val="990000"/>
                </a:solidFill>
              </a:rPr>
              <a:t>iste</a:t>
            </a:r>
            <a:r>
              <a:rPr lang="sl-SI" altLang="en-US" sz="1000" dirty="0">
                <a:solidFill>
                  <a:srgbClr val="000066"/>
                </a:solidFill>
              </a:rPr>
              <a:t> nivoe zvuka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 =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 = ... =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n </a:t>
            </a:r>
            <a:r>
              <a:rPr lang="sl-SI" altLang="en-US" sz="1000" dirty="0">
                <a:solidFill>
                  <a:srgbClr val="000066"/>
                </a:solidFill>
              </a:rPr>
              <a:t>, rezultujući nivo zvuka na mestu prijema </a:t>
            </a:r>
            <a:r>
              <a:rPr lang="sl-SI" altLang="en-US" sz="1000" i="1" dirty="0">
                <a:solidFill>
                  <a:srgbClr val="000066"/>
                </a:solidFill>
              </a:rPr>
              <a:t>L</a:t>
            </a:r>
            <a:r>
              <a:rPr lang="sl-SI" altLang="en-US" sz="1000" i="1" baseline="-25000" dirty="0">
                <a:solidFill>
                  <a:srgbClr val="000066"/>
                </a:solidFill>
              </a:rPr>
              <a:t>R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 </a:t>
            </a:r>
            <a:r>
              <a:rPr lang="sl-SI" altLang="en-US" sz="1000" dirty="0">
                <a:solidFill>
                  <a:srgbClr val="000066"/>
                </a:solidFill>
              </a:rPr>
              <a:t> se</a:t>
            </a:r>
            <a:r>
              <a:rPr lang="sl-SI" altLang="en-US" sz="1000" baseline="0" dirty="0">
                <a:solidFill>
                  <a:srgbClr val="000066"/>
                </a:solidFill>
              </a:rPr>
              <a:t> određuje na sledeći način</a:t>
            </a:r>
            <a:r>
              <a:rPr lang="sl-SI" altLang="en-US" sz="1000" dirty="0">
                <a:solidFill>
                  <a:srgbClr val="000066"/>
                </a:solidFill>
              </a:rPr>
              <a:t>: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specifičnog zvuka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specifičnog zvuka </a:t>
            </a:r>
            <a:r>
              <a:rPr lang="sl-SI" altLang="en-US" sz="10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en-US" sz="1000" i="1" baseline="-25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altLang="en-US" sz="1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 prisustvu rezidualnog zvuka, odnosno pri radu drugih izvora zvuka koji se ne mogu isključiti, određuje energetskim oduzimanjem nivoa rezidualnog zvuka </a:t>
            </a:r>
            <a:r>
              <a:rPr lang="sl-SI" altLang="en-US" sz="1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en-US" sz="1000" i="1" baseline="-2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sl-SI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nivoa ukupnog zvuka </a:t>
            </a:r>
            <a:r>
              <a:rPr lang="sl-SI" altLang="en-US" sz="1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en-US" sz="1000" i="1" baseline="-2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l-SI" alt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koga generišu svi izvori zvuka, uključujući i izvor specifičnog zvuka.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x-none" sz="1000" noProof="1">
                <a:solidFill>
                  <a:srgbClr val="000066"/>
                </a:solidFill>
                <a:cs typeface="Arial" charset="0"/>
              </a:rPr>
              <a:t>Vrednost o</a:t>
            </a:r>
            <a:r>
              <a:rPr lang="en-US" sz="1000" noProof="1">
                <a:solidFill>
                  <a:srgbClr val="000066"/>
                </a:solidFill>
                <a:cs typeface="Arial" charset="0"/>
              </a:rPr>
              <a:t>bjektivn</a:t>
            </a:r>
            <a:r>
              <a:rPr lang="x-none" sz="1000" noProof="1">
                <a:solidFill>
                  <a:srgbClr val="000066"/>
                </a:solidFill>
                <a:cs typeface="Arial" charset="0"/>
              </a:rPr>
              <a:t>og</a:t>
            </a:r>
            <a:r>
              <a:rPr lang="en-US" sz="1000" noProof="1">
                <a:solidFill>
                  <a:srgbClr val="000066"/>
                </a:solidFill>
                <a:cs typeface="Arial" charset="0"/>
              </a:rPr>
              <a:t> nivo</a:t>
            </a:r>
            <a:r>
              <a:rPr lang="x-none" sz="1000" noProof="1">
                <a:solidFill>
                  <a:srgbClr val="000066"/>
                </a:solidFill>
                <a:cs typeface="Arial" charset="0"/>
              </a:rPr>
              <a:t>a</a:t>
            </a:r>
            <a:r>
              <a:rPr lang="en-US" sz="1000" noProof="1">
                <a:solidFill>
                  <a:srgbClr val="000066"/>
                </a:solidFill>
                <a:cs typeface="Arial" charset="0"/>
              </a:rPr>
              <a:t> zvuka</a:t>
            </a:r>
            <a:r>
              <a:rPr lang="sr-Latn-RS" sz="1000" noProof="1">
                <a:solidFill>
                  <a:srgbClr val="000066"/>
                </a:solidFill>
                <a:cs typeface="Arial" charset="0"/>
              </a:rPr>
              <a:t> L [dB]</a:t>
            </a:r>
            <a:r>
              <a:rPr lang="en-US" sz="1000" noProof="1">
                <a:solidFill>
                  <a:srgbClr val="000066"/>
                </a:solidFill>
                <a:cs typeface="Arial" charset="0"/>
              </a:rPr>
              <a:t> ne daje potpunu informaciju o subjektivnom osećaju jačine zvuka, odnosno </a:t>
            </a:r>
            <a:r>
              <a:rPr lang="x-none" sz="1000" noProof="1">
                <a:solidFill>
                  <a:srgbClr val="000066"/>
                </a:solidFill>
                <a:cs typeface="Arial" charset="0"/>
              </a:rPr>
              <a:t>o </a:t>
            </a:r>
            <a:r>
              <a:rPr lang="en-US" sz="1000" noProof="1">
                <a:solidFill>
                  <a:srgbClr val="000066"/>
                </a:solidFill>
                <a:cs typeface="Arial" charset="0"/>
              </a:rPr>
              <a:t>ljudskoj reakciji na utvr</a:t>
            </a:r>
            <a:r>
              <a:rPr lang="vi-VN" sz="1000" noProof="1">
                <a:solidFill>
                  <a:srgbClr val="000066"/>
                </a:solidFill>
                <a:cs typeface="Arial" charset="0"/>
              </a:rPr>
              <a:t>đeni </a:t>
            </a:r>
            <a:r>
              <a:rPr lang="x-none" sz="1000" noProof="1">
                <a:solidFill>
                  <a:srgbClr val="000066"/>
                </a:solidFill>
                <a:cs typeface="Arial" charset="0"/>
              </a:rPr>
              <a:t>objektivni </a:t>
            </a:r>
            <a:r>
              <a:rPr lang="vi-VN" sz="1000" noProof="1">
                <a:solidFill>
                  <a:srgbClr val="000066"/>
                </a:solidFill>
                <a:cs typeface="Arial" charset="0"/>
              </a:rPr>
              <a:t>nivo</a:t>
            </a:r>
            <a:r>
              <a:rPr lang="x-none" sz="1000" noProof="1">
                <a:solidFill>
                  <a:srgbClr val="000066"/>
                </a:solidFill>
                <a:cs typeface="Arial" charset="0"/>
              </a:rPr>
              <a:t> zvuka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P</a:t>
            </a:r>
            <a:r>
              <a:rPr lang="sr-Latn-CS" sz="1000" noProof="1">
                <a:solidFill>
                  <a:srgbClr val="000066"/>
                </a:solidFill>
                <a:cs typeface="Arial" charset="0"/>
              </a:rPr>
              <a:t>ostoji izvesno neslaganje izme</a:t>
            </a:r>
            <a:r>
              <a:rPr lang="vi-VN" sz="1000" noProof="1">
                <a:solidFill>
                  <a:srgbClr val="000066"/>
                </a:solidFill>
                <a:cs typeface="Arial" charset="0"/>
              </a:rPr>
              <a:t>đu objektivnih vrednosti i subj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sr-Latn-CS" sz="1000" noProof="1">
                <a:solidFill>
                  <a:srgbClr val="000066"/>
                </a:solidFill>
                <a:cs typeface="Arial" charset="0"/>
              </a:rPr>
              <a:t>ktivnog doživljaja zvučnog nadražaja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sr-Latn-CS" sz="1000" noProof="1">
                <a:solidFill>
                  <a:srgbClr val="000066"/>
                </a:solidFill>
                <a:cs typeface="Arial" charset="0"/>
              </a:rPr>
              <a:t>Subjektivni osećaj jačine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zvuka </a:t>
            </a:r>
            <a:r>
              <a:rPr lang="sr-Latn-CS" sz="1000" noProof="1">
                <a:solidFill>
                  <a:srgbClr val="000066"/>
                </a:solidFill>
                <a:cs typeface="Arial" charset="0"/>
              </a:rPr>
              <a:t>zavisi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 od:</a:t>
            </a:r>
            <a:endParaRPr lang="en-US" sz="1000" dirty="0">
              <a:solidFill>
                <a:srgbClr val="000066"/>
              </a:solidFill>
              <a:cs typeface="Arial" charset="0"/>
            </a:endParaRPr>
          </a:p>
          <a:p>
            <a:pPr marL="357188" lvl="1" indent="-182563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sr-Latn-RS" sz="1000" noProof="1">
                <a:solidFill>
                  <a:srgbClr val="800000"/>
                </a:solidFill>
                <a:cs typeface="Arial" charset="0"/>
              </a:rPr>
              <a:t>n</a:t>
            </a:r>
            <a:r>
              <a:rPr lang="en-US" sz="1000" noProof="1">
                <a:solidFill>
                  <a:srgbClr val="800000"/>
                </a:solidFill>
                <a:cs typeface="Arial" charset="0"/>
              </a:rPr>
              <a:t>ivoa </a:t>
            </a:r>
            <a:r>
              <a:rPr lang="sr-Latn-CS" sz="1000" noProof="1">
                <a:solidFill>
                  <a:srgbClr val="800000"/>
                </a:solidFill>
                <a:cs typeface="Arial" charset="0"/>
              </a:rPr>
              <a:t>zvuka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 i</a:t>
            </a:r>
            <a:endParaRPr lang="en-US" sz="1000" dirty="0">
              <a:solidFill>
                <a:srgbClr val="800000"/>
              </a:solidFill>
              <a:cs typeface="Arial" charset="0"/>
            </a:endParaRPr>
          </a:p>
          <a:p>
            <a:pPr marL="357188" lvl="1" indent="-182563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frekvencije zvuka.</a:t>
            </a:r>
          </a:p>
          <a:p>
            <a:pPr algn="just">
              <a:spcBef>
                <a:spcPts val="600"/>
              </a:spcBef>
            </a:pPr>
            <a:r>
              <a:rPr lang="sr-Latn-CS" sz="1000" b="1" dirty="0">
                <a:solidFill>
                  <a:srgbClr val="800000"/>
                </a:solidFill>
                <a:cs typeface="Arial" charset="0"/>
              </a:rPr>
              <a:t>D</a:t>
            </a:r>
            <a:r>
              <a:rPr lang="sr-Latn-CS" sz="1000" b="1" noProof="1">
                <a:solidFill>
                  <a:srgbClr val="800000"/>
                </a:solidFill>
                <a:cs typeface="Arial" charset="0"/>
              </a:rPr>
              <a:t>va zvuka istog nivoa a različitih frekvencija nemaju isti subjektivni osećaj</a:t>
            </a:r>
            <a:r>
              <a:rPr lang="hr-HR" sz="1000" b="1" noProof="1">
                <a:solidFill>
                  <a:srgbClr val="800000"/>
                </a:solidFill>
                <a:cs typeface="Arial" charset="0"/>
              </a:rPr>
              <a:t> !</a:t>
            </a:r>
            <a:r>
              <a:rPr lang="en-US" sz="1000" b="1" dirty="0">
                <a:solidFill>
                  <a:srgbClr val="000066"/>
                </a:solidFill>
                <a:cs typeface="Arial" charset="0"/>
              </a:rPr>
              <a:t> </a:t>
            </a:r>
            <a:endParaRPr lang="sr-Latn-RS" sz="1000" b="1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Razlog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judsko uvo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nije jednako osetljivo na sve frekvencije –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ito reaguje na </a:t>
            </a:r>
            <a:r>
              <a:rPr lang="sr-Cyrl-CS" sz="1000" noProof="1">
                <a:solidFill>
                  <a:srgbClr val="000066"/>
                </a:solidFill>
                <a:cs typeface="Arial" charset="0"/>
              </a:rPr>
              <a:t>iste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vrednosti nivoa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zvuka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itih frekvencija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Čovek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lakše podnosi više nivoe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 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 frekvencijama neg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  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 nivoe na višim frekvencijama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>
              <a:spcBef>
                <a:spcPts val="600"/>
              </a:spcBef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Posledica: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Kriva praga čujnosti je frekvencijski zavisna:</a:t>
            </a:r>
            <a:endParaRPr lang="sr-Latn-RS" sz="1000" dirty="0">
              <a:solidFill>
                <a:srgbClr val="000066"/>
              </a:solidFill>
              <a:cs typeface="Arial" charset="0"/>
            </a:endParaRPr>
          </a:p>
          <a:p>
            <a:pPr marL="171450" lvl="1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Objektivni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nivo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zvuka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od 30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dB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se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ne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ć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e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uti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ispod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80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Hz,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dok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je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iznad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te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frekvencije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znatno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iznad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krive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praga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ujnosti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;</a:t>
            </a:r>
            <a:endParaRPr lang="sr-Latn-RS" sz="1000" dirty="0">
              <a:solidFill>
                <a:srgbClr val="000066"/>
              </a:solidFill>
              <a:cs typeface="Arial" charset="0"/>
            </a:endParaRPr>
          </a:p>
          <a:p>
            <a:pPr marL="171450" lvl="1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Prag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ujnosti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30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Hz je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60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dB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ve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ć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od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praga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čujnosti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2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kHz.</a:t>
            </a:r>
            <a:endParaRPr lang="hr-HR" sz="1000" dirty="0">
              <a:solidFill>
                <a:srgbClr val="000066"/>
              </a:solidFill>
              <a:cs typeface="Arial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0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0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izra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avanje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subjektivnog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aja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zvuka je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uvedena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nova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veličina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subjektivna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jačina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zvuka</a:t>
            </a:r>
            <a:r>
              <a:rPr lang="sr-Cyrl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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fon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sledećim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osobin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ama:</a:t>
            </a:r>
          </a:p>
          <a:p>
            <a:pPr marL="144000" lvl="1" indent="-1440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istim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brojem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 po jačini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identi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ljudsko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uvo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lvl="1" indent="-1440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ubjektivna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zvuka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frekvencije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Hz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istu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vrednost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objektivna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zvuka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44000" lvl="1" indent="-1440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onska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decibelska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nisu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ekvivalentne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iznad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ispod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1000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Hz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lvl="1" indent="-1440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Subjektivna jačina zvuka je z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ispod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iznad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Hz 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određena izofonskim linijama.</a:t>
            </a:r>
            <a:endParaRPr lang="x-none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zofonske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linije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linije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istim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brojem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bez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obzira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frekvenciju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izofonskih linija se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ć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veza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izme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objektivne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subjektivne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ine</a:t>
            </a:r>
            <a:r>
              <a:rPr lang="sr-Latn-C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odnosno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fona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decibela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obrnuto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S</a:t>
            </a:r>
            <a:r>
              <a:rPr lang="sl-SI" altLang="en-US" sz="1000" noProof="1">
                <a:solidFill>
                  <a:srgbClr val="000066"/>
                </a:solidFill>
              </a:rPr>
              <a:t>ubjektivna jačina zvuka se odre</a:t>
            </a:r>
            <a:r>
              <a:rPr lang="vi-VN" altLang="en-US" sz="1000" noProof="1">
                <a:solidFill>
                  <a:srgbClr val="000066"/>
                </a:solidFill>
              </a:rPr>
              <a:t>đuje </a:t>
            </a:r>
            <a:r>
              <a:rPr lang="sl-SI" altLang="en-US" sz="1000" dirty="0">
                <a:solidFill>
                  <a:srgbClr val="000066"/>
                </a:solidFill>
              </a:rPr>
              <a:t>eksperimentalno</a:t>
            </a:r>
            <a:r>
              <a:rPr lang="sl-SI" altLang="en-US" sz="1000" noProof="1">
                <a:solidFill>
                  <a:srgbClr val="000066"/>
                </a:solidFill>
              </a:rPr>
              <a:t>, </a:t>
            </a:r>
            <a:r>
              <a:rPr lang="sl-SI" altLang="en-US" sz="1000" dirty="0">
                <a:solidFill>
                  <a:srgbClr val="000066"/>
                </a:solidFill>
              </a:rPr>
              <a:t>promenom nivoa zvuka </a:t>
            </a:r>
            <a:r>
              <a:rPr lang="sl-SI" altLang="en-US" sz="1000" noProof="1">
                <a:solidFill>
                  <a:srgbClr val="000066"/>
                </a:solidFill>
              </a:rPr>
              <a:t>odgovarajućeg tona </a:t>
            </a:r>
            <a:r>
              <a:rPr lang="sl-SI" altLang="en-US" sz="1000" dirty="0">
                <a:solidFill>
                  <a:srgbClr val="000066"/>
                </a:solidFill>
              </a:rPr>
              <a:t>sve dok subjektivna ocena njegove jačine ne bude ista sa subjektivnom</a:t>
            </a:r>
            <a:r>
              <a:rPr lang="sl-SI" altLang="en-US" sz="1000" noProof="1">
                <a:solidFill>
                  <a:srgbClr val="000066"/>
                </a:solidFill>
              </a:rPr>
              <a:t> jačinom tona na 1000 Hz. 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9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66"/>
                </a:solidFill>
              </a:rPr>
              <a:t>I</a:t>
            </a:r>
            <a:r>
              <a:rPr lang="en-US" altLang="en-US" sz="1000" noProof="1">
                <a:solidFill>
                  <a:srgbClr val="000066"/>
                </a:solidFill>
              </a:rPr>
              <a:t>zofonsk</a:t>
            </a:r>
            <a:r>
              <a:rPr lang="sl-SI" altLang="en-US" sz="1000" dirty="0">
                <a:solidFill>
                  <a:srgbClr val="000066"/>
                </a:solidFill>
              </a:rPr>
              <a:t>e</a:t>
            </a:r>
            <a:r>
              <a:rPr lang="sl-SI" altLang="en-US" sz="1000" noProof="1">
                <a:solidFill>
                  <a:srgbClr val="000066"/>
                </a:solidFill>
              </a:rPr>
              <a:t> linij</a:t>
            </a:r>
            <a:r>
              <a:rPr lang="sl-SI" altLang="en-US" sz="1000" dirty="0">
                <a:solidFill>
                  <a:srgbClr val="000066"/>
                </a:solidFill>
              </a:rPr>
              <a:t>e</a:t>
            </a:r>
            <a:r>
              <a:rPr lang="sl-SI" altLang="en-US" sz="1000" noProof="1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su</a:t>
            </a:r>
            <a:r>
              <a:rPr lang="en-US" altLang="en-US" sz="1000" dirty="0">
                <a:solidFill>
                  <a:srgbClr val="000066"/>
                </a:solidFill>
              </a:rPr>
              <a:t> u </a:t>
            </a:r>
            <a:r>
              <a:rPr lang="en-US" altLang="en-US" sz="1000" dirty="0" err="1">
                <a:solidFill>
                  <a:srgbClr val="000066"/>
                </a:solidFill>
              </a:rPr>
              <a:t>ve</a:t>
            </a:r>
            <a:r>
              <a:rPr lang="sl-SI" altLang="en-US" sz="1000" dirty="0">
                <a:solidFill>
                  <a:srgbClr val="000066"/>
                </a:solidFill>
              </a:rPr>
              <a:t>ć</a:t>
            </a:r>
            <a:r>
              <a:rPr lang="en-US" altLang="en-US" sz="1000" dirty="0" err="1">
                <a:solidFill>
                  <a:srgbClr val="000066"/>
                </a:solidFill>
              </a:rPr>
              <a:t>em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delu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frekvencijskog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opsega</a:t>
            </a:r>
            <a:r>
              <a:rPr lang="en-US" altLang="en-US" sz="1000" dirty="0">
                <a:solidFill>
                  <a:srgbClr val="000066"/>
                </a:solidFill>
              </a:rPr>
              <a:t> e</a:t>
            </a:r>
            <a:r>
              <a:rPr lang="en-US" altLang="en-US" sz="1000" noProof="1">
                <a:solidFill>
                  <a:srgbClr val="000066"/>
                </a:solidFill>
              </a:rPr>
              <a:t>kvidistantn</a:t>
            </a:r>
            <a:r>
              <a:rPr lang="en-US" altLang="en-US" sz="1000" dirty="0">
                <a:solidFill>
                  <a:srgbClr val="000066"/>
                </a:solidFill>
              </a:rPr>
              <a:t>e (</a:t>
            </a:r>
            <a:r>
              <a:rPr lang="sl-SI" altLang="en-US" sz="1000" dirty="0">
                <a:solidFill>
                  <a:srgbClr val="000066"/>
                </a:solidFill>
              </a:rPr>
              <a:t>međusobno rastojanje krivih je jednako). Ovo</a:t>
            </a:r>
            <a:r>
              <a:rPr lang="sl-SI" altLang="en-US" sz="1000" noProof="1">
                <a:solidFill>
                  <a:srgbClr val="000066"/>
                </a:solidFill>
              </a:rPr>
              <a:t> ukazuje na logaritamski karakter jedinice fon</a:t>
            </a:r>
            <a:r>
              <a:rPr lang="sl-SI" altLang="en-US" sz="1000" dirty="0">
                <a:solidFill>
                  <a:srgbClr val="000066"/>
                </a:solidFill>
              </a:rPr>
              <a:t>. </a:t>
            </a:r>
            <a:r>
              <a:rPr lang="sl-SI" altLang="en-US" sz="1000" dirty="0">
                <a:solidFill>
                  <a:srgbClr val="800000"/>
                </a:solidFill>
              </a:rPr>
              <a:t>P</a:t>
            </a:r>
            <a:r>
              <a:rPr lang="sl-SI" altLang="en-US" sz="1000" noProof="1">
                <a:solidFill>
                  <a:srgbClr val="800000"/>
                </a:solidFill>
              </a:rPr>
              <a:t>ojačanje za jednak broj fona </a:t>
            </a:r>
            <a:r>
              <a:rPr lang="sl-SI" altLang="en-US" sz="1000" dirty="0">
                <a:solidFill>
                  <a:srgbClr val="800000"/>
                </a:solidFill>
              </a:rPr>
              <a:t>se </a:t>
            </a:r>
            <a:r>
              <a:rPr lang="sl-SI" altLang="en-US" sz="1000" noProof="1">
                <a:solidFill>
                  <a:srgbClr val="800000"/>
                </a:solidFill>
              </a:rPr>
              <a:t>uvek ocenjuje jednako</a:t>
            </a:r>
            <a:r>
              <a:rPr lang="sl-SI" altLang="en-US" sz="1000" dirty="0">
                <a:solidFill>
                  <a:srgbClr val="000066"/>
                </a:solidFill>
              </a:rPr>
              <a:t>, kao što je slučaj i kod dB skale. 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Poznavanje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subjektivne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ine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cs typeface="Arial" charset="0"/>
              </a:rPr>
              <a:t>zvuka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omogu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ć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ava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da se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razli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iti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zvu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ni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doga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đ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aji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gradiraju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prema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reakciji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koj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u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izazivaju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kod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oveka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. </a:t>
            </a:r>
            <a:endParaRPr lang="sl-SI" sz="1000" dirty="0">
              <a:solidFill>
                <a:srgbClr val="000066"/>
              </a:solidFill>
              <a:ea typeface="Arial Unicode MS" pitchFamily="34" charset="-128"/>
              <a:cs typeface="Arial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ovekovo okru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enje se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p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rema s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ubjektivnoj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ja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č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ini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cs typeface="Arial" charset="0"/>
              </a:rPr>
              <a:t>zvuka 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mo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e oceniti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kao:</a:t>
            </a:r>
            <a:endParaRPr lang="en-US" sz="1000" dirty="0">
              <a:solidFill>
                <a:srgbClr val="000066"/>
              </a:solidFill>
              <a:ea typeface="Arial Unicode MS" pitchFamily="34" charset="-128"/>
              <a:cs typeface="Arial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000" dirty="0">
                <a:solidFill>
                  <a:srgbClr val="000066"/>
                </a:solidFill>
              </a:rPr>
              <a:t>Mirno,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000" dirty="0">
                <a:solidFill>
                  <a:srgbClr val="000066"/>
                </a:solidFill>
              </a:rPr>
              <a:t>Normalno,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000" dirty="0">
                <a:solidFill>
                  <a:srgbClr val="000066"/>
                </a:solidFill>
              </a:rPr>
              <a:t>Bučno i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000" dirty="0">
                <a:solidFill>
                  <a:srgbClr val="000066"/>
                </a:solidFill>
              </a:rPr>
              <a:t>Vrlo bučno.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1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Primena fonske skale i subjektivne jačine zvuka ne omogućava da se izvrši subjektivna gradacija jačine zvuka, tako da ne može ilustrovati kako ljudsko uvo razlikuje različite jačine zvuka.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Potrebno je odgovoriti na sledeća pitanja:</a:t>
            </a:r>
          </a:p>
          <a:p>
            <a:pPr marL="171450" marR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Da li je promena subjektivne jačine od X fona mala ili velika?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71450" marR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Koliko puta se subjektivno povećala jačina zvuka?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Odgovore na postavljena pitanja daje </a:t>
            </a:r>
            <a:r>
              <a:rPr lang="sl-SI" altLang="en-US" sz="1000" dirty="0">
                <a:solidFill>
                  <a:srgbClr val="990000"/>
                </a:solidFill>
              </a:rPr>
              <a:t>sonska skala</a:t>
            </a:r>
            <a:r>
              <a:rPr lang="sl-SI" altLang="en-US" sz="1000" dirty="0">
                <a:solidFill>
                  <a:srgbClr val="000066"/>
                </a:solidFill>
              </a:rPr>
              <a:t>, odnosno veličina </a:t>
            </a:r>
            <a:r>
              <a:rPr lang="sl-SI" altLang="en-US" sz="1000" b="1" dirty="0">
                <a:solidFill>
                  <a:srgbClr val="990000"/>
                </a:solidFill>
              </a:rPr>
              <a:t>glasnost zvuka</a:t>
            </a:r>
            <a:r>
              <a:rPr lang="sl-SI" altLang="en-US" sz="1000" dirty="0">
                <a:solidFill>
                  <a:srgbClr val="000066"/>
                </a:solidFill>
              </a:rPr>
              <a:t>, sa jedinicom </a:t>
            </a:r>
            <a:r>
              <a:rPr lang="sl-SI" altLang="en-US" sz="1000" dirty="0">
                <a:solidFill>
                  <a:srgbClr val="990000"/>
                </a:solidFill>
              </a:rPr>
              <a:t>son</a:t>
            </a:r>
            <a:r>
              <a:rPr lang="sl-SI" altLang="en-US" sz="1000" dirty="0">
                <a:solidFill>
                  <a:srgbClr val="000066"/>
                </a:solidFill>
              </a:rPr>
              <a:t>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800000"/>
                </a:solidFill>
              </a:rPr>
              <a:t>Glasnost zvuka definiše koliko je puta neki zvuk glasniji od zvuka čija je glasnost 1 son. </a:t>
            </a:r>
            <a:endParaRPr lang="en-US" altLang="en-US" sz="1000" dirty="0">
              <a:solidFill>
                <a:srgbClr val="800000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Pomoću sonske skale se može izvršiti gradacija glasnosti zvuka:</a:t>
            </a:r>
            <a:r>
              <a:rPr lang="sr-Latn-RS" altLang="en-US" sz="1000" dirty="0">
                <a:solidFill>
                  <a:srgbClr val="000066"/>
                </a:solidFill>
              </a:rPr>
              <a:t> </a:t>
            </a:r>
            <a:r>
              <a:rPr lang="sl-SI" altLang="en-US" sz="1000" i="1" dirty="0">
                <a:solidFill>
                  <a:srgbClr val="000066"/>
                </a:solidFill>
              </a:rPr>
              <a:t>Zvuk glasnosti 8 sona je dvostruko glasniji od zvuka čija je glasnost 4 sona.</a:t>
            </a:r>
            <a:endParaRPr lang="en-US" altLang="en-US" sz="1000" i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0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Svako povećanje subjektivne jačine zvuka od 10 fona udvostručuje glasnost zvuka.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Subjektivnoj jačini zvuka od </a:t>
            </a:r>
            <a:r>
              <a:rPr lang="sl-SI" altLang="en-US" sz="1000" b="1" dirty="0">
                <a:solidFill>
                  <a:srgbClr val="990000"/>
                </a:solidFill>
              </a:rPr>
              <a:t>40 fona </a:t>
            </a:r>
            <a:r>
              <a:rPr lang="sl-SI" altLang="en-US" sz="1000" dirty="0">
                <a:solidFill>
                  <a:srgbClr val="990000"/>
                </a:solidFill>
              </a:rPr>
              <a:t>odgovara glasnost zvuka od </a:t>
            </a:r>
            <a:r>
              <a:rPr lang="sl-SI" altLang="en-US" sz="1000" b="1" dirty="0">
                <a:solidFill>
                  <a:srgbClr val="990000"/>
                </a:solidFill>
              </a:rPr>
              <a:t>1 sona</a:t>
            </a:r>
            <a:r>
              <a:rPr lang="sl-SI" altLang="en-US" sz="1000" dirty="0">
                <a:solidFill>
                  <a:srgbClr val="990000"/>
                </a:solidFill>
              </a:rPr>
              <a:t>.</a:t>
            </a:r>
            <a:endParaRPr lang="en-US" altLang="en-US" sz="1000" dirty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9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</a:rPr>
              <a:t>Merenje </a:t>
            </a:r>
            <a:r>
              <a:rPr lang="en-US" altLang="en-US" sz="1000" noProof="1">
                <a:solidFill>
                  <a:srgbClr val="800000"/>
                </a:solidFill>
              </a:rPr>
              <a:t>objektivne jačine </a:t>
            </a:r>
            <a:r>
              <a:rPr lang="x-none" altLang="en-US" sz="1000" noProof="1">
                <a:solidFill>
                  <a:srgbClr val="800000"/>
                </a:solidFill>
              </a:rPr>
              <a:t>zvuka</a:t>
            </a:r>
            <a:r>
              <a:rPr lang="x-none" altLang="en-US" sz="1000" noProof="1">
                <a:solidFill>
                  <a:srgbClr val="000066"/>
                </a:solidFill>
              </a:rPr>
              <a:t>,</a:t>
            </a:r>
            <a:r>
              <a:rPr lang="en-US" altLang="en-US" sz="1000" noProof="1">
                <a:solidFill>
                  <a:srgbClr val="000066"/>
                </a:solidFill>
              </a:rPr>
              <a:t> odnosno nivoa </a:t>
            </a:r>
            <a:r>
              <a:rPr lang="x-none" altLang="en-US" sz="1000" noProof="1">
                <a:solidFill>
                  <a:srgbClr val="000066"/>
                </a:solidFill>
              </a:rPr>
              <a:t>zvuka</a:t>
            </a:r>
            <a:r>
              <a:rPr lang="sr-Latn-RS" altLang="en-US" sz="1000" noProof="1">
                <a:solidFill>
                  <a:srgbClr val="000066"/>
                </a:solidFill>
              </a:rPr>
              <a:t> L [dB]</a:t>
            </a:r>
            <a:r>
              <a:rPr lang="x-none" altLang="en-US" sz="1000" noProof="1">
                <a:solidFill>
                  <a:srgbClr val="000066"/>
                </a:solidFill>
              </a:rPr>
              <a:t>, </a:t>
            </a:r>
            <a:r>
              <a:rPr lang="en-US" altLang="en-US" sz="1000" noProof="1">
                <a:solidFill>
                  <a:srgbClr val="000066"/>
                </a:solidFill>
              </a:rPr>
              <a:t>podrazumeva: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x-none" sz="1000" dirty="0">
                <a:solidFill>
                  <a:srgbClr val="000066"/>
                </a:solidFill>
                <a:cs typeface="Arial" charset="0"/>
              </a:rPr>
              <a:t>O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dređivanje efektivne vrednosti zvučnog pritiska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  i</a:t>
            </a:r>
            <a:endParaRPr lang="vi-VN" sz="1000" dirty="0">
              <a:solidFill>
                <a:srgbClr val="000066"/>
              </a:solidFill>
              <a:cs typeface="Arial" charset="0"/>
            </a:endParaRP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x-none" sz="1000" dirty="0">
                <a:solidFill>
                  <a:srgbClr val="000066"/>
                </a:solidFill>
                <a:cs typeface="Arial" charset="0"/>
              </a:rPr>
              <a:t>K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orišćenje frekvencijske karakteristik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 instrumenta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 „Z“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 koja je u celom frekvencijskom području ravna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(linearna)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 i koja ne unosi nikakve korekcije signala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.</a:t>
            </a:r>
            <a:endParaRPr lang="sr-Latn-RS" sz="1000" dirty="0">
              <a:solidFill>
                <a:srgbClr val="000066"/>
              </a:solidFill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1000" noProof="1">
                <a:solidFill>
                  <a:srgbClr val="000066"/>
                </a:solidFill>
              </a:rPr>
              <a:t>Merenje veličina koj</a:t>
            </a:r>
            <a:r>
              <a:rPr lang="x-none" altLang="en-US" sz="1000" noProof="1">
                <a:solidFill>
                  <a:srgbClr val="000066"/>
                </a:solidFill>
              </a:rPr>
              <a:t>e</a:t>
            </a:r>
            <a:r>
              <a:rPr lang="en-US" altLang="en-US" sz="1000" noProof="1">
                <a:solidFill>
                  <a:srgbClr val="000066"/>
                </a:solidFill>
              </a:rPr>
              <a:t> približno odgovaraju </a:t>
            </a:r>
            <a:r>
              <a:rPr lang="en-US" altLang="en-US" sz="1000" noProof="1">
                <a:solidFill>
                  <a:srgbClr val="800000"/>
                </a:solidFill>
              </a:rPr>
              <a:t>subjektivnom osećaju ljudskog uva </a:t>
            </a:r>
            <a:r>
              <a:rPr lang="en-US" altLang="en-US" sz="1000" noProof="1">
                <a:solidFill>
                  <a:srgbClr val="000066"/>
                </a:solidFill>
              </a:rPr>
              <a:t>zahteva korišćenje procedura za merenje subjektivne jačine zvuka primenom </a:t>
            </a:r>
            <a:r>
              <a:rPr lang="en-US" altLang="en-US" sz="1000" noProof="1">
                <a:solidFill>
                  <a:srgbClr val="800000"/>
                </a:solidFill>
              </a:rPr>
              <a:t>ponderacionih frekvencijskih kriv</a:t>
            </a:r>
            <a:r>
              <a:rPr lang="sr-Latn-CS" altLang="en-US" sz="1000" noProof="1">
                <a:solidFill>
                  <a:srgbClr val="800000"/>
                </a:solidFill>
              </a:rPr>
              <a:t>ih</a:t>
            </a:r>
            <a:r>
              <a:rPr lang="en-US" altLang="en-US" sz="1000" noProof="1">
                <a:solidFill>
                  <a:srgbClr val="000066"/>
                </a:solidFill>
              </a:rPr>
              <a:t>.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990000"/>
                </a:solidFill>
                <a:latin typeface="Arial" charset="0"/>
              </a:rPr>
              <a:t>Objektivni nivo </a:t>
            </a:r>
            <a:r>
              <a:rPr lang="x-none" altLang="en-US" sz="1000" noProof="1">
                <a:solidFill>
                  <a:srgbClr val="990000"/>
                </a:solidFill>
                <a:latin typeface="Arial" charset="0"/>
              </a:rPr>
              <a:t>zvuka </a:t>
            </a:r>
            <a:r>
              <a:rPr lang="en-US" altLang="en-US" sz="1000" noProof="1">
                <a:solidFill>
                  <a:srgbClr val="990000"/>
                </a:solidFill>
                <a:latin typeface="Arial" charset="0"/>
              </a:rPr>
              <a:t>i subjektivna jačina zvuka na 1000</a:t>
            </a:r>
            <a:r>
              <a:rPr lang="x-none" altLang="en-US" sz="1000" noProof="1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1000" noProof="1">
                <a:solidFill>
                  <a:srgbClr val="990000"/>
                </a:solidFill>
                <a:latin typeface="Arial" charset="0"/>
              </a:rPr>
              <a:t>Hz imaju istu vrednost – na ovoj frekvenciji nije potrebna korekcija objektivnog nivoa </a:t>
            </a:r>
            <a:r>
              <a:rPr lang="x-none" altLang="en-US" sz="1000" noProof="1">
                <a:solidFill>
                  <a:srgbClr val="990000"/>
                </a:solidFill>
                <a:latin typeface="Arial" charset="0"/>
              </a:rPr>
              <a:t>zvuka</a:t>
            </a:r>
            <a:r>
              <a:rPr lang="en-US" altLang="en-US" sz="1000" noProof="1">
                <a:solidFill>
                  <a:srgbClr val="990000"/>
                </a:solidFill>
                <a:latin typeface="Arial" charset="0"/>
              </a:rPr>
              <a:t>.</a:t>
            </a:r>
            <a:endParaRPr lang="en-US" altLang="en-US" sz="1000" dirty="0">
              <a:solidFill>
                <a:srgbClr val="990000"/>
              </a:solidFill>
              <a:latin typeface="Arial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Na ostalim frekvencijama je potrebno izvršiti korekciju objektivnog nivoa </a:t>
            </a:r>
            <a:r>
              <a:rPr lang="x-none" altLang="en-US" sz="1000" noProof="1">
                <a:solidFill>
                  <a:srgbClr val="000066"/>
                </a:solidFill>
                <a:latin typeface="Arial" charset="0"/>
              </a:rPr>
              <a:t>zvuka </a:t>
            </a: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imajući u vidu oblik izofonskih linija koje definišu odnos objektivnog nivoa </a:t>
            </a:r>
            <a:r>
              <a:rPr lang="x-none" altLang="en-US" sz="1000" noProof="1">
                <a:solidFill>
                  <a:srgbClr val="000066"/>
                </a:solidFill>
                <a:latin typeface="Arial" charset="0"/>
              </a:rPr>
              <a:t>zvuka </a:t>
            </a: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i subjektivne jačine</a:t>
            </a:r>
            <a:r>
              <a:rPr lang="x-none" altLang="en-US" sz="1000" noProof="1">
                <a:solidFill>
                  <a:srgbClr val="000066"/>
                </a:solidFill>
                <a:latin typeface="Arial" charset="0"/>
              </a:rPr>
              <a:t> zvuka</a:t>
            </a: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4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noProof="1">
                <a:solidFill>
                  <a:srgbClr val="800000"/>
                </a:solidFill>
              </a:rPr>
              <a:t>Ponderaciona frekvencijska kriva </a:t>
            </a:r>
            <a:r>
              <a:rPr lang="en-US" altLang="en-US" sz="800" noProof="1">
                <a:solidFill>
                  <a:srgbClr val="000066"/>
                </a:solidFill>
              </a:rPr>
              <a:t>predstavlja frekvencijsku karakteristiku instrumenta koja</a:t>
            </a:r>
            <a:r>
              <a:rPr lang="sr-Latn-CS" altLang="en-US" sz="800" noProof="1">
                <a:solidFill>
                  <a:srgbClr val="000066"/>
                </a:solidFill>
              </a:rPr>
              <a:t> </a:t>
            </a:r>
            <a:r>
              <a:rPr lang="sr-Latn-CS" altLang="en-US" sz="800" noProof="1">
                <a:solidFill>
                  <a:srgbClr val="000066"/>
                </a:solidFill>
                <a:cs typeface="Arial" charset="0"/>
              </a:rPr>
              <a:t>d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aje pojedinim frekvencijama 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zvuka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veći ili manji značaj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 (</a:t>
            </a:r>
            <a:r>
              <a:rPr lang="vi-VN" sz="800" i="1" dirty="0">
                <a:solidFill>
                  <a:srgbClr val="000066"/>
                </a:solidFill>
                <a:cs typeface="Arial" charset="0"/>
              </a:rPr>
              <a:t>težinu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) “otežavanjem”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(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ponder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acijom) objektivnih vrednosti nivoa pojedinih frekvencija zvuka, odnosno,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koriguje (oslabljuje ili pojačava) objektivni nivo zvuka u zavisnosti od frekvencije.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Cilj ponderacije 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je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usklađ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ivanje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reakcij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instrumenta sa osetljivošću organa sluha na zvuk, odnosno sa izofonskim linijama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.</a:t>
            </a:r>
            <a:endParaRPr lang="vi-VN" sz="800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noProof="1">
                <a:solidFill>
                  <a:srgbClr val="000066"/>
                </a:solidFill>
              </a:rPr>
              <a:t>Jedna ponderaciona kriva ne bi mogla da važi za ceo dinamički opseg</a:t>
            </a:r>
            <a:r>
              <a:rPr lang="sr-Latn-CS" altLang="en-US" sz="800" noProof="1">
                <a:solidFill>
                  <a:srgbClr val="000066"/>
                </a:solidFill>
              </a:rPr>
              <a:t>,</a:t>
            </a:r>
            <a:r>
              <a:rPr lang="en-US" altLang="en-US" sz="800" noProof="1">
                <a:solidFill>
                  <a:srgbClr val="000066"/>
                </a:solidFill>
              </a:rPr>
              <a:t> jer oblik izofonskih linija nije isti.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noProof="1">
                <a:solidFill>
                  <a:srgbClr val="000066"/>
                </a:solidFill>
              </a:rPr>
              <a:t>Uvo</a:t>
            </a:r>
            <a:r>
              <a:rPr lang="vi-VN" altLang="en-US" sz="800" noProof="1">
                <a:solidFill>
                  <a:srgbClr val="000066"/>
                </a:solidFill>
              </a:rPr>
              <a:t>đenje ponderacione krive za svaku izofonsku linju komplikuje merni instrument.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en-US" sz="800" noProof="1">
                <a:solidFill>
                  <a:srgbClr val="000066"/>
                </a:solidFill>
              </a:rPr>
              <a:t>Pored </a:t>
            </a:r>
            <a:r>
              <a:rPr lang="en-US" altLang="en-US" sz="800" noProof="1">
                <a:solidFill>
                  <a:srgbClr val="800000"/>
                </a:solidFill>
              </a:rPr>
              <a:t>A-ponderacione</a:t>
            </a:r>
            <a:r>
              <a:rPr lang="sr-Latn-CS" altLang="en-US" sz="800" noProof="1">
                <a:solidFill>
                  <a:srgbClr val="800000"/>
                </a:solidFill>
              </a:rPr>
              <a:t> </a:t>
            </a:r>
            <a:r>
              <a:rPr lang="en-US" altLang="en-US" sz="800" noProof="1">
                <a:solidFill>
                  <a:srgbClr val="800000"/>
                </a:solidFill>
              </a:rPr>
              <a:t>frekvencijske krive</a:t>
            </a:r>
            <a:r>
              <a:rPr lang="sr-Latn-CS" altLang="en-US" sz="800" noProof="1">
                <a:solidFill>
                  <a:srgbClr val="000066"/>
                </a:solidFill>
              </a:rPr>
              <a:t>,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koja približno odgovara izvrnutoj izofonskoj liniji od </a:t>
            </a:r>
            <a:r>
              <a:rPr lang="sr-Latn-RS" sz="800" dirty="0">
                <a:solidFill>
                  <a:srgbClr val="800000"/>
                </a:solidFill>
                <a:cs typeface="Arial" charset="0"/>
              </a:rPr>
              <a:t>4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0 fona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, prethodno normalizovan</a:t>
            </a:r>
            <a:r>
              <a:rPr lang="sr-Latn-RS" sz="8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na nultu vrednost na 1000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Hz</a:t>
            </a:r>
            <a:r>
              <a:rPr lang="sr-Latn-CS" altLang="en-US" sz="800" noProof="1">
                <a:solidFill>
                  <a:srgbClr val="000066"/>
                </a:solidFill>
              </a:rPr>
              <a:t>,</a:t>
            </a:r>
            <a:r>
              <a:rPr lang="en-US" altLang="en-US" sz="800" noProof="1">
                <a:solidFill>
                  <a:srgbClr val="000066"/>
                </a:solidFill>
              </a:rPr>
              <a:t> standardizovane </a:t>
            </a:r>
            <a:r>
              <a:rPr lang="sr-Latn-CS" altLang="en-US" sz="800" noProof="1">
                <a:solidFill>
                  <a:srgbClr val="000066"/>
                </a:solidFill>
              </a:rPr>
              <a:t>su </a:t>
            </a:r>
            <a:r>
              <a:rPr lang="en-US" altLang="en-US" sz="800" noProof="1">
                <a:solidFill>
                  <a:srgbClr val="000066"/>
                </a:solidFill>
              </a:rPr>
              <a:t>još dve frekvencijske korekcione karakteristike</a:t>
            </a:r>
            <a:r>
              <a:rPr lang="sr-Latn-CS" altLang="en-US" sz="800" noProof="1">
                <a:solidFill>
                  <a:srgbClr val="000066"/>
                </a:solidFill>
              </a:rPr>
              <a:t> (krive)</a:t>
            </a:r>
            <a:r>
              <a:rPr lang="en-US" altLang="en-US" sz="800" noProof="1">
                <a:solidFill>
                  <a:srgbClr val="000066"/>
                </a:solidFill>
              </a:rPr>
              <a:t>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vi-VN" sz="800" dirty="0">
                <a:solidFill>
                  <a:srgbClr val="800000"/>
                </a:solidFill>
                <a:cs typeface="Arial" charset="0"/>
              </a:rPr>
              <a:t>B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(za srednje nivoe buke)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- koja približno odgovara izvrnutoj izofonskoj liniji od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70 fona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, prethodno normalizovan</a:t>
            </a:r>
            <a:r>
              <a:rPr lang="sr-Latn-RS" sz="8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na nultu vrednost na 1000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Hz;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vi-VN" sz="800" dirty="0">
                <a:solidFill>
                  <a:srgbClr val="800000"/>
                </a:solidFill>
                <a:cs typeface="Arial" charset="0"/>
              </a:rPr>
              <a:t>C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(za visoke nivoe buke)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- koja približno odgovara izvrnutoj izofonskoj liniji od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100 fona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, prethodno normalizovan</a:t>
            </a:r>
            <a:r>
              <a:rPr lang="sr-Latn-RS" sz="8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na nultu vrednost na 1000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Hz.</a:t>
            </a:r>
            <a:endParaRPr lang="en-US" sz="800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800" noProof="1">
                <a:solidFill>
                  <a:srgbClr val="000066"/>
                </a:solidFill>
              </a:rPr>
              <a:t>P</a:t>
            </a:r>
            <a:r>
              <a:rPr lang="en-US" altLang="en-US" sz="800" noProof="1">
                <a:solidFill>
                  <a:srgbClr val="000066"/>
                </a:solidFill>
              </a:rPr>
              <a:t>onderacione krive ne vrše nikakvu promenu</a:t>
            </a:r>
            <a:r>
              <a:rPr lang="sr-Latn-CS" altLang="en-US" sz="800" noProof="1">
                <a:solidFill>
                  <a:srgbClr val="000066"/>
                </a:solidFill>
              </a:rPr>
              <a:t> (korekciju) nivoa zvuka n</a:t>
            </a:r>
            <a:r>
              <a:rPr lang="en-US" altLang="en-US" sz="800" noProof="1">
                <a:solidFill>
                  <a:srgbClr val="000066"/>
                </a:solidFill>
              </a:rPr>
              <a:t>a </a:t>
            </a:r>
            <a:r>
              <a:rPr lang="sr-Latn-CS" altLang="en-US" sz="800" noProof="1">
                <a:solidFill>
                  <a:srgbClr val="000066"/>
                </a:solidFill>
              </a:rPr>
              <a:t>frekvenciji od </a:t>
            </a:r>
            <a:r>
              <a:rPr lang="en-US" altLang="en-US" sz="800" noProof="1">
                <a:solidFill>
                  <a:srgbClr val="000066"/>
                </a:solidFill>
              </a:rPr>
              <a:t>1000 Hz.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noProof="1">
                <a:solidFill>
                  <a:srgbClr val="000066"/>
                </a:solidFill>
              </a:rPr>
              <a:t>U praksi se pokazalo da korišćenje samo A-ponderacione krive daje zadovoljavajuće rezultate u proceni reakcije ljudskog uva na zvučne doga</a:t>
            </a:r>
            <a:r>
              <a:rPr lang="vi-VN" altLang="en-US" sz="800" noProof="1">
                <a:solidFill>
                  <a:srgbClr val="000066"/>
                </a:solidFill>
              </a:rPr>
              <a:t>đaje različitih nivoa i frekvencija</a:t>
            </a:r>
            <a:r>
              <a:rPr lang="sr-Latn-CS" altLang="en-US" sz="800" noProof="1">
                <a:solidFill>
                  <a:srgbClr val="000066"/>
                </a:solidFill>
              </a:rPr>
              <a:t>.</a:t>
            </a:r>
            <a:r>
              <a:rPr lang="sr-Latn-RS" altLang="en-US" sz="800" noProof="1">
                <a:solidFill>
                  <a:srgbClr val="000066"/>
                </a:solidFill>
              </a:rPr>
              <a:t> 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Zbog toga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mnogi instrumenti imaju samo 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A-</a:t>
            </a:r>
            <a:r>
              <a:rPr lang="en-US" sz="800" dirty="0" err="1">
                <a:solidFill>
                  <a:srgbClr val="000066"/>
                </a:solidFill>
                <a:cs typeface="Arial" charset="0"/>
              </a:rPr>
              <a:t>ponderacionu</a:t>
            </a:r>
            <a:r>
              <a:rPr lang="en-US" sz="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krivu (i C krivu za vršne nivoe)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.</a:t>
            </a:r>
            <a:endParaRPr lang="vi-VN" sz="800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Takođe, 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mnogi zakonski propisi i norme sadrže podatke o dozvoljenim vrednostima nivoa buke uz korišćenje</a:t>
            </a:r>
            <a:r>
              <a:rPr lang="sr-Latn-CS" sz="800" dirty="0">
                <a:solidFill>
                  <a:srgbClr val="000066"/>
                </a:solidFill>
                <a:cs typeface="Arial" charset="0"/>
              </a:rPr>
              <a:t> samo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</a:t>
            </a:r>
            <a:br>
              <a:rPr lang="sr-Latn-CS" sz="800" dirty="0">
                <a:solidFill>
                  <a:srgbClr val="000066"/>
                </a:solidFill>
                <a:cs typeface="Arial" charset="0"/>
              </a:rPr>
            </a:br>
            <a:r>
              <a:rPr lang="vi-VN" sz="800" dirty="0">
                <a:solidFill>
                  <a:srgbClr val="000066"/>
                </a:solidFill>
                <a:cs typeface="Arial" charset="0"/>
              </a:rPr>
              <a:t>A-</a:t>
            </a:r>
            <a:r>
              <a:rPr lang="en-US" sz="800" dirty="0" err="1">
                <a:solidFill>
                  <a:srgbClr val="000066"/>
                </a:solidFill>
                <a:cs typeface="Arial" charset="0"/>
              </a:rPr>
              <a:t>ponderacione</a:t>
            </a:r>
            <a:r>
              <a:rPr lang="vi-VN" sz="800" dirty="0">
                <a:solidFill>
                  <a:srgbClr val="000066"/>
                </a:solidFill>
                <a:cs typeface="Arial" charset="0"/>
              </a:rPr>
              <a:t> krive.</a:t>
            </a:r>
            <a:endParaRPr lang="sr-Latn-RS" sz="800" dirty="0">
              <a:solidFill>
                <a:srgbClr val="000066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800" noProof="1">
                <a:solidFill>
                  <a:srgbClr val="000066"/>
                </a:solidFill>
              </a:rPr>
              <a:t>S</a:t>
            </a:r>
            <a:r>
              <a:rPr lang="en-US" altLang="en-US" sz="800" noProof="1">
                <a:solidFill>
                  <a:srgbClr val="000066"/>
                </a:solidFill>
              </a:rPr>
              <a:t>ve </a:t>
            </a:r>
            <a:r>
              <a:rPr lang="sr-Latn-CS" altLang="en-US" sz="800" noProof="1">
                <a:solidFill>
                  <a:srgbClr val="000066"/>
                </a:solidFill>
              </a:rPr>
              <a:t>ponderacione </a:t>
            </a:r>
            <a:r>
              <a:rPr lang="en-US" altLang="en-US" sz="800" noProof="1">
                <a:solidFill>
                  <a:srgbClr val="000066"/>
                </a:solidFill>
              </a:rPr>
              <a:t>krive, a </a:t>
            </a:r>
            <a:r>
              <a:rPr lang="sr-Latn-CS" altLang="en-US" sz="800" noProof="1">
                <a:solidFill>
                  <a:srgbClr val="000066"/>
                </a:solidFill>
              </a:rPr>
              <a:t>naročito </a:t>
            </a:r>
            <a:r>
              <a:rPr lang="en-US" altLang="en-US" sz="800" noProof="1">
                <a:solidFill>
                  <a:srgbClr val="000066"/>
                </a:solidFill>
              </a:rPr>
              <a:t>A-</a:t>
            </a:r>
            <a:r>
              <a:rPr lang="sr-Latn-CS" altLang="en-US" sz="800" noProof="1">
                <a:solidFill>
                  <a:srgbClr val="000066"/>
                </a:solidFill>
              </a:rPr>
              <a:t> ponderaciona </a:t>
            </a:r>
            <a:r>
              <a:rPr lang="en-US" altLang="en-US" sz="800" noProof="1">
                <a:solidFill>
                  <a:srgbClr val="000066"/>
                </a:solidFill>
              </a:rPr>
              <a:t>kriva: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800" dirty="0">
                <a:solidFill>
                  <a:srgbClr val="800000"/>
                </a:solidFill>
                <a:cs typeface="Arial" charset="0"/>
              </a:rPr>
              <a:t>znatno oslabljuj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u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 frekvencije ispod 1000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Hz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  i</a:t>
            </a:r>
            <a:endParaRPr lang="sr-Latn-RS" sz="800" dirty="0">
              <a:solidFill>
                <a:srgbClr val="800000"/>
              </a:solidFill>
              <a:cs typeface="Arial" charset="0"/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800" dirty="0">
                <a:solidFill>
                  <a:srgbClr val="800000"/>
                </a:solidFill>
                <a:cs typeface="Arial" charset="0"/>
              </a:rPr>
              <a:t>favorizuj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u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 frekvencije iznad 1000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vi-VN" sz="800" dirty="0">
                <a:solidFill>
                  <a:srgbClr val="800000"/>
                </a:solidFill>
                <a:cs typeface="Arial" charset="0"/>
              </a:rPr>
              <a:t>Hz i neznatno ih pojačava</a:t>
            </a:r>
            <a:r>
              <a:rPr lang="sr-Latn-CS" sz="800" dirty="0">
                <a:solidFill>
                  <a:srgbClr val="800000"/>
                </a:solidFill>
                <a:cs typeface="Arial" charset="0"/>
              </a:rPr>
              <a:t>ju,</a:t>
            </a:r>
            <a:endParaRPr lang="vi-VN" sz="800" dirty="0">
              <a:solidFill>
                <a:srgbClr val="800000"/>
              </a:solidFill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800" noProof="1">
                <a:solidFill>
                  <a:srgbClr val="000066"/>
                </a:solidFill>
              </a:rPr>
              <a:t>što</a:t>
            </a:r>
            <a:r>
              <a:rPr lang="en-US" altLang="en-US" sz="800" noProof="1">
                <a:solidFill>
                  <a:srgbClr val="000066"/>
                </a:solidFill>
              </a:rPr>
              <a:t> </a:t>
            </a:r>
            <a:r>
              <a:rPr lang="sr-Latn-CS" altLang="en-US" sz="800" noProof="1">
                <a:solidFill>
                  <a:srgbClr val="000066"/>
                </a:solidFill>
              </a:rPr>
              <a:t>su u</a:t>
            </a:r>
            <a:r>
              <a:rPr lang="en-US" altLang="en-US" sz="800" noProof="1">
                <a:solidFill>
                  <a:srgbClr val="000066"/>
                </a:solidFill>
              </a:rPr>
              <a:t>pravo karakteristike ljudskog uva.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0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U tabeli su date vrednosti korekcija nivoa zvuka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ponderacionim frekvencijskim krivama </a:t>
            </a:r>
            <a:r>
              <a:rPr lang="el-GR" altLang="en-US" sz="1000" dirty="0">
                <a:solidFill>
                  <a:srgbClr val="000066"/>
                </a:solidFill>
              </a:rPr>
              <a:t>Δ</a:t>
            </a:r>
            <a:r>
              <a:rPr lang="sr-Latn-CS" altLang="en-US" sz="1000" i="1" dirty="0">
                <a:solidFill>
                  <a:srgbClr val="000066"/>
                </a:solidFill>
              </a:rPr>
              <a:t>L</a:t>
            </a:r>
            <a:r>
              <a:rPr lang="sr-Latn-CS" altLang="en-US" sz="1000" baseline="-25000" dirty="0">
                <a:solidFill>
                  <a:srgbClr val="000066"/>
                </a:solidFill>
              </a:rPr>
              <a:t>A/B/C</a:t>
            </a:r>
            <a:r>
              <a:rPr lang="sr-Latn-CS" altLang="en-US" sz="1000" dirty="0">
                <a:solidFill>
                  <a:srgbClr val="000066"/>
                </a:solidFill>
              </a:rPr>
              <a:t> [dB] po standardizovanim centralnim frekvencijama tercnih frekvencijskih opsega </a:t>
            </a:r>
            <a:r>
              <a:rPr lang="sr-Latn-CS" altLang="en-US" sz="1000" i="1" dirty="0">
                <a:solidFill>
                  <a:srgbClr val="000066"/>
                </a:solidFill>
              </a:rPr>
              <a:t>f</a:t>
            </a:r>
            <a:r>
              <a:rPr lang="sr-Latn-CS" altLang="en-US" sz="1000" baseline="-25000" dirty="0">
                <a:solidFill>
                  <a:srgbClr val="000066"/>
                </a:solidFill>
              </a:rPr>
              <a:t>0</a:t>
            </a:r>
            <a:r>
              <a:rPr lang="sr-Latn-CS" altLang="en-US" sz="1000" dirty="0">
                <a:solidFill>
                  <a:srgbClr val="000066"/>
                </a:solidFill>
              </a:rPr>
              <a:t> [Hz].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8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</a:rPr>
              <a:t>U realnim uslovima je</a:t>
            </a:r>
            <a:r>
              <a:rPr lang="sr-Latn-CS" altLang="en-US" sz="1000" noProof="1">
                <a:solidFill>
                  <a:srgbClr val="000066"/>
                </a:solidFill>
              </a:rPr>
              <a:t> </a:t>
            </a:r>
            <a:r>
              <a:rPr lang="en-US" altLang="en-US" sz="1000" noProof="1">
                <a:solidFill>
                  <a:srgbClr val="000066"/>
                </a:solidFill>
              </a:rPr>
              <a:t>čest slučaj da je buka dugotrajna i da je nivo buke promenljiv sa vremenom</a:t>
            </a:r>
            <a:r>
              <a:rPr lang="sr-Latn-CS" altLang="en-US" sz="1000" noProof="1">
                <a:solidFill>
                  <a:srgbClr val="000066"/>
                </a:solidFill>
              </a:rPr>
              <a:t>, što je npr. slučaj</a:t>
            </a:r>
            <a:r>
              <a:rPr lang="en-US" altLang="en-US" sz="1000" noProof="1">
                <a:solidFill>
                  <a:srgbClr val="000066"/>
                </a:solidFill>
              </a:rPr>
              <a:t> </a:t>
            </a:r>
            <a:r>
              <a:rPr lang="sr-Latn-CS" altLang="en-US" sz="1000" noProof="1">
                <a:solidFill>
                  <a:srgbClr val="000066"/>
                </a:solidFill>
              </a:rPr>
              <a:t>sa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i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ndustrijsk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om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 buk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om, 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buk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om saobraćaja ili muzikom.</a:t>
            </a:r>
            <a:endParaRPr lang="en-US" altLang="en-US" sz="1000" noProof="1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</a:rPr>
              <a:t>Promene trenutne vrednosti nivoa </a:t>
            </a:r>
            <a:r>
              <a:rPr lang="x-none" altLang="en-US" sz="1000" noProof="1">
                <a:solidFill>
                  <a:srgbClr val="000066"/>
                </a:solidFill>
              </a:rPr>
              <a:t>buke</a:t>
            </a:r>
            <a:r>
              <a:rPr lang="sr-Latn-RS" altLang="en-US" sz="1000" noProof="1">
                <a:solidFill>
                  <a:srgbClr val="000066"/>
                </a:solidFill>
              </a:rPr>
              <a:t> </a:t>
            </a:r>
            <a:r>
              <a:rPr lang="en-US" altLang="en-US" sz="1000" noProof="1">
                <a:solidFill>
                  <a:srgbClr val="000066"/>
                </a:solidFill>
              </a:rPr>
              <a:t>u funkciji vremena potpuno opisuju posmatrani doga</a:t>
            </a:r>
            <a:r>
              <a:rPr lang="vi-VN" altLang="en-US" sz="1000" noProof="1">
                <a:solidFill>
                  <a:srgbClr val="000066"/>
                </a:solidFill>
              </a:rPr>
              <a:t>đaj.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</a:rPr>
              <a:t>Predstavljanje vremenski promenljive buke samo dijagramom znatno komplikuje procen</a:t>
            </a:r>
            <a:r>
              <a:rPr lang="sr-Latn-CS" altLang="en-US" sz="1000" noProof="1">
                <a:solidFill>
                  <a:srgbClr val="000066"/>
                </a:solidFill>
              </a:rPr>
              <a:t>u</a:t>
            </a:r>
            <a:r>
              <a:rPr lang="en-US" altLang="en-US" sz="1000" noProof="1">
                <a:solidFill>
                  <a:srgbClr val="000066"/>
                </a:solidFill>
              </a:rPr>
              <a:t> uticaja vremenski promenljive buke na čoveka, </a:t>
            </a:r>
            <a:r>
              <a:rPr lang="sr-Latn-CS" altLang="en-US" sz="1000" noProof="1">
                <a:solidFill>
                  <a:srgbClr val="000066"/>
                </a:solidFill>
              </a:rPr>
              <a:t>kao i</a:t>
            </a:r>
            <a:r>
              <a:rPr lang="en-US" altLang="en-US" sz="1000" noProof="1">
                <a:solidFill>
                  <a:srgbClr val="000066"/>
                </a:solidFill>
              </a:rPr>
              <a:t> </a:t>
            </a:r>
            <a:r>
              <a:rPr lang="sr-Latn-CS" altLang="en-US" sz="1000" noProof="1">
                <a:solidFill>
                  <a:srgbClr val="000066"/>
                </a:solidFill>
              </a:rPr>
              <a:t>upoređivanje</a:t>
            </a:r>
            <a:r>
              <a:rPr lang="en-US" altLang="en-US" sz="1000" noProof="1">
                <a:solidFill>
                  <a:srgbClr val="000066"/>
                </a:solidFill>
              </a:rPr>
              <a:t> sa dozvoljenim vrednostima.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6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Naj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eš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e koriš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ć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ena veli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č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ina za jednobrojno izra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ž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avanje vremenski prome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n</a:t>
            </a:r>
            <a:r>
              <a:rPr lang="sr-Cyrl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ljive buke je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ekvivalentni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kontinu</a:t>
            </a:r>
            <a:r>
              <a:rPr lang="sr-Latn-C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a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lni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nivo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zvučnog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pritiska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ili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skraćeno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ekvivalentni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nivo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sr-Latn-R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zvuka/</a:t>
            </a:r>
            <a:r>
              <a:rPr lang="en-US" sz="1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buke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,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i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L</a:t>
            </a:r>
            <a:r>
              <a:rPr lang="en-US" sz="1000" baseline="-25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A</a:t>
            </a:r>
            <a:r>
              <a:rPr lang="en-US" sz="1000" baseline="-300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eq</a:t>
            </a:r>
            <a:r>
              <a:rPr lang="sr-Latn-CS" sz="1000" baseline="-30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  <a:sym typeface="Symbol" pitchFamily="18" charset="2"/>
              </a:rPr>
              <a:t>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dB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  <a:endParaRPr lang="en-US" altLang="en-US" sz="1000" noProof="1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Ekvivalentni nivo buke se odre</a:t>
            </a:r>
            <a:r>
              <a:rPr lang="vi-VN" altLang="en-US" sz="1000" noProof="1">
                <a:solidFill>
                  <a:srgbClr val="000066"/>
                </a:solidFill>
                <a:latin typeface="Arial" charset="0"/>
              </a:rPr>
              <a:t>đuje uvek primen</a:t>
            </a:r>
            <a:r>
              <a:rPr lang="sr-Latn-CS" altLang="en-US" sz="1000" noProof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vi-VN" altLang="en-US" sz="1000" noProof="1">
                <a:solidFill>
                  <a:srgbClr val="000066"/>
                </a:solidFill>
                <a:latin typeface="Arial" charset="0"/>
              </a:rPr>
              <a:t>m A-ponderacione krive</a:t>
            </a:r>
            <a:r>
              <a:rPr lang="sr-Latn-CS" altLang="en-US" sz="1000" noProof="1">
                <a:solidFill>
                  <a:srgbClr val="000066"/>
                </a:solidFill>
                <a:latin typeface="Arial" charset="0"/>
              </a:rPr>
              <a:t>,</a:t>
            </a:r>
            <a:r>
              <a:rPr lang="vi-VN" altLang="en-US" sz="1000" noProof="1">
                <a:solidFill>
                  <a:srgbClr val="000066"/>
                </a:solidFill>
                <a:latin typeface="Arial" charset="0"/>
              </a:rPr>
              <a:t> pa se oznaka krive može izostaviti, </a:t>
            </a:r>
            <a:r>
              <a:rPr lang="vi-VN" altLang="en-US" sz="1000" i="1" noProof="1">
                <a:solidFill>
                  <a:srgbClr val="800000"/>
                </a:solidFill>
                <a:latin typeface="Arial" charset="0"/>
              </a:rPr>
              <a:t>L</a:t>
            </a:r>
            <a:r>
              <a:rPr lang="sr-Latn-RS" altLang="en-US" sz="1000" baseline="-25000" noProof="1">
                <a:solidFill>
                  <a:srgbClr val="800000"/>
                </a:solidFill>
                <a:latin typeface="Arial" charset="0"/>
              </a:rPr>
              <a:t>A,</a:t>
            </a:r>
            <a:r>
              <a:rPr lang="vi-VN" altLang="en-US" sz="1000" baseline="-25000" noProof="1">
                <a:solidFill>
                  <a:srgbClr val="800000"/>
                </a:solidFill>
                <a:latin typeface="Arial" charset="0"/>
              </a:rPr>
              <a:t>eq</a:t>
            </a:r>
            <a:r>
              <a:rPr lang="sr-Latn-CS" altLang="en-US" sz="1000" baseline="-25000" noProof="1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  <a:sym typeface="Symbol" pitchFamily="18" charset="2"/>
              </a:rPr>
              <a:t>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</a:rPr>
              <a:t>dB</a:t>
            </a:r>
            <a:r>
              <a:rPr lang="en-US" sz="1000" dirty="0">
                <a:solidFill>
                  <a:srgbClr val="800000"/>
                </a:solidFill>
                <a:latin typeface="Arial" charset="0"/>
                <a:cs typeface="Arial" charset="0"/>
                <a:sym typeface="Symbol" pitchFamily="18" charset="2"/>
              </a:rPr>
              <a:t></a:t>
            </a: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800000"/>
                </a:solidFill>
                <a:latin typeface="Arial" charset="0"/>
              </a:rPr>
              <a:t>Ekvivalentni nivo buke predstavlja konstantni (prosečni) nivo buke, koji u odre</a:t>
            </a:r>
            <a:r>
              <a:rPr lang="vi-VN" altLang="en-US" sz="1000" noProof="1">
                <a:solidFill>
                  <a:srgbClr val="800000"/>
                </a:solidFill>
                <a:latin typeface="Arial" charset="0"/>
              </a:rPr>
              <a:t>đenom vremenskom intervalu ima istu zvučnu energiju kao vremenski promenljiva buka</a:t>
            </a:r>
            <a:r>
              <a:rPr lang="sr-Latn-RS" altLang="en-US" sz="1000" noProof="1">
                <a:solidFill>
                  <a:srgbClr val="800000"/>
                </a:solidFill>
                <a:latin typeface="Arial" charset="0"/>
              </a:rPr>
              <a:t> u datom vremenskom intervalu</a:t>
            </a:r>
            <a:r>
              <a:rPr lang="vi-VN" altLang="en-US" sz="1000" noProof="1">
                <a:solidFill>
                  <a:srgbClr val="800000"/>
                </a:solidFill>
                <a:latin typeface="Arial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Ekvivalentni nivo buke predstavlja nivo buke koji bi svojim dejstvom na čoveka izazvao iste efekte kao i njegov ekvivalent – vremenski promenljiva buka.</a:t>
            </a:r>
            <a:endParaRPr lang="sr-Latn-RS" altLang="en-US" sz="1000" noProof="1">
              <a:solidFill>
                <a:srgbClr val="000066"/>
              </a:solidFill>
              <a:latin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Najopštija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definicija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ekvivalentnog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nivoa</a:t>
            </a:r>
            <a:r>
              <a:rPr lang="en-U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  <a:cs typeface="Arial" charset="0"/>
              </a:rPr>
              <a:t>buke</a:t>
            </a:r>
            <a:r>
              <a:rPr lang="sr-Latn-RS" sz="1000" baseline="0" dirty="0">
                <a:solidFill>
                  <a:srgbClr val="000066"/>
                </a:solidFill>
                <a:latin typeface="Arial" charset="0"/>
                <a:cs typeface="Arial" charset="0"/>
              </a:rPr>
              <a:t> je data izrazom koji je prikazan na slajdu.</a:t>
            </a:r>
            <a:endParaRPr lang="en-US" sz="1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Izražavanjem vremenski promenljivog nivoa buke pomoću ekvivalentnog nivoa</a:t>
            </a:r>
            <a:r>
              <a:rPr lang="sr-Latn-RS" altLang="en-US" sz="1000" noProof="1">
                <a:solidFill>
                  <a:srgbClr val="000066"/>
                </a:solidFill>
                <a:latin typeface="Arial" charset="0"/>
              </a:rPr>
              <a:t> buke,</a:t>
            </a:r>
            <a:r>
              <a:rPr lang="en-US" altLang="en-US" sz="1000" noProof="1">
                <a:solidFill>
                  <a:srgbClr val="000066"/>
                </a:solidFill>
                <a:latin typeface="Arial" charset="0"/>
              </a:rPr>
              <a:t> uspostavlja se veza sa:</a:t>
            </a: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vi-VN" sz="1000" dirty="0">
                <a:solidFill>
                  <a:srgbClr val="800000"/>
                </a:solidFill>
                <a:latin typeface="Arial" charset="0"/>
                <a:cs typeface="Arial" charset="0"/>
              </a:rPr>
              <a:t>vremenom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,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kao parametrom koji u proceni štetnog dejstva buke izražava dužinu ekspozicije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(izlaganja)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određenom 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nivou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buke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, i</a:t>
            </a: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vi-VN" sz="1000" dirty="0">
                <a:solidFill>
                  <a:srgbClr val="800000"/>
                </a:solidFill>
                <a:latin typeface="Arial" charset="0"/>
                <a:cs typeface="Arial" charset="0"/>
              </a:rPr>
              <a:t>frekvencijom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, primenom A-</a:t>
            </a:r>
            <a:r>
              <a:rPr lang="sr-Latn-RS" sz="1000" dirty="0">
                <a:solidFill>
                  <a:srgbClr val="000066"/>
                </a:solidFill>
                <a:latin typeface="Arial" charset="0"/>
                <a:cs typeface="Arial" charset="0"/>
              </a:rPr>
              <a:t>ponderacione</a:t>
            </a:r>
            <a:r>
              <a:rPr lang="vi-VN" sz="1000" dirty="0">
                <a:solidFill>
                  <a:srgbClr val="000066"/>
                </a:solidFill>
                <a:latin typeface="Arial" charset="0"/>
                <a:cs typeface="Arial" charset="0"/>
              </a:rPr>
              <a:t> krive pri merenju promenljivog nivoa buke.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66"/>
                </a:solidFill>
              </a:rPr>
              <a:t>E</a:t>
            </a:r>
            <a:r>
              <a:rPr lang="vi-VN" altLang="en-US" sz="1000" dirty="0">
                <a:solidFill>
                  <a:srgbClr val="000066"/>
                </a:solidFill>
              </a:rPr>
              <a:t>kvivalentni nivo buke se određuje na osnovu rezultata statističke analize promenljive buke u vremenskom domenu</a:t>
            </a:r>
            <a:r>
              <a:rPr lang="sr-Latn-RS" altLang="en-US" sz="1000" dirty="0">
                <a:solidFill>
                  <a:srgbClr val="000066"/>
                </a:solidFill>
              </a:rPr>
              <a:t>, i to na dva načina:</a:t>
            </a:r>
            <a:endParaRPr lang="vi-VN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altLang="en-US" sz="1000" dirty="0">
                <a:solidFill>
                  <a:srgbClr val="000066"/>
                </a:solidFill>
              </a:rPr>
              <a:t>U</a:t>
            </a:r>
            <a:r>
              <a:rPr lang="en-US" altLang="en-US" sz="1000" dirty="0" err="1">
                <a:solidFill>
                  <a:srgbClr val="000066"/>
                </a:solidFill>
              </a:rPr>
              <a:t>zorkovanjem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pr</a:t>
            </a:r>
            <a:r>
              <a:rPr lang="sr-Latn-CS" altLang="en-US" sz="1000" dirty="0">
                <a:solidFill>
                  <a:srgbClr val="000066"/>
                </a:solidFill>
              </a:rPr>
              <a:t>o</a:t>
            </a:r>
            <a:r>
              <a:rPr lang="en-US" altLang="en-US" sz="1000" dirty="0" err="1">
                <a:solidFill>
                  <a:srgbClr val="000066"/>
                </a:solidFill>
              </a:rPr>
              <a:t>menljivog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zvuka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odre</a:t>
            </a:r>
            <a:r>
              <a:rPr lang="sr-Latn-CS" altLang="en-US" sz="1000" dirty="0">
                <a:solidFill>
                  <a:srgbClr val="000066"/>
                </a:solidFill>
              </a:rPr>
              <a:t>đivanjem vremena trajanja pojedinačnih nivoa promenljivog zvuka;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altLang="en-US" sz="1000" dirty="0">
                <a:solidFill>
                  <a:srgbClr val="000066"/>
                </a:solidFill>
              </a:rPr>
              <a:t>U</a:t>
            </a:r>
            <a:r>
              <a:rPr lang="en-US" altLang="en-US" sz="1000" dirty="0" err="1">
                <a:solidFill>
                  <a:srgbClr val="000066"/>
                </a:solidFill>
              </a:rPr>
              <a:t>zorkovanjem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pr</a:t>
            </a:r>
            <a:r>
              <a:rPr lang="sr-Latn-CS" altLang="en-US" sz="1000" dirty="0">
                <a:solidFill>
                  <a:srgbClr val="000066"/>
                </a:solidFill>
              </a:rPr>
              <a:t>o</a:t>
            </a:r>
            <a:r>
              <a:rPr lang="en-US" altLang="en-US" sz="1000" dirty="0" err="1">
                <a:solidFill>
                  <a:srgbClr val="000066"/>
                </a:solidFill>
              </a:rPr>
              <a:t>menljivog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zvuka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klasiranjem pojedinačnih nivoa promenljivog zvuka prema nivou.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Vrednosti intenziteta zvuka velikog broja ljudskih aktivnosti je reda veličine od 10</a:t>
            </a:r>
            <a:r>
              <a:rPr lang="sr-Latn-RS" sz="1000" baseline="30000" dirty="0">
                <a:solidFill>
                  <a:srgbClr val="000066"/>
                </a:solidFill>
              </a:rPr>
              <a:t>-11</a:t>
            </a:r>
            <a:r>
              <a:rPr lang="sr-Latn-RS" sz="1000" dirty="0">
                <a:solidFill>
                  <a:srgbClr val="000066"/>
                </a:solidFill>
              </a:rPr>
              <a:t> do 10</a:t>
            </a:r>
            <a:r>
              <a:rPr lang="sr-Latn-RS" sz="1000" baseline="30000" dirty="0">
                <a:solidFill>
                  <a:srgbClr val="000066"/>
                </a:solidFill>
              </a:rPr>
              <a:t>-4</a:t>
            </a:r>
            <a:r>
              <a:rPr lang="sr-Latn-RS" sz="1000" dirty="0">
                <a:solidFill>
                  <a:srgbClr val="000066"/>
                </a:solidFill>
              </a:rPr>
              <a:t> W/m</a:t>
            </a:r>
            <a:r>
              <a:rPr lang="sr-Latn-RS" sz="1000" baseline="30000" dirty="0">
                <a:solidFill>
                  <a:srgbClr val="000066"/>
                </a:solidFill>
              </a:rPr>
              <a:t>2</a:t>
            </a:r>
            <a:r>
              <a:rPr lang="sr-Latn-RS" sz="1000" dirty="0">
                <a:solidFill>
                  <a:srgbClr val="000066"/>
                </a:solidFill>
              </a:rPr>
              <a:t>, što predstavlja realan problem prilikom njihovog predstavljanja i analize.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Konstantni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nivoi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ne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moraju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da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budu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kontinualni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da bi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ekvivalentni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nivo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bio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isti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Ako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je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ukupno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trajanje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konstantnog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isto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način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koji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se on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pojavljuje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u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toku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posmatranog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vremena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ne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utiče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vrednost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ekvivalentnog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nivoa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1">
                <a:solidFill>
                  <a:srgbClr val="000066"/>
                </a:solidFill>
              </a:rPr>
              <a:t>Za opisivanje jako promenljive buke se</a:t>
            </a:r>
            <a:r>
              <a:rPr lang="x-none" altLang="en-US" sz="1000" noProof="1">
                <a:solidFill>
                  <a:srgbClr val="000066"/>
                </a:solidFill>
              </a:rPr>
              <a:t> </a:t>
            </a:r>
            <a:r>
              <a:rPr lang="en-US" altLang="en-US" sz="1000" noProof="1">
                <a:solidFill>
                  <a:srgbClr val="000066"/>
                </a:solidFill>
              </a:rPr>
              <a:t>koriste </a:t>
            </a:r>
            <a:r>
              <a:rPr lang="en-US" altLang="en-US" sz="1000" noProof="1">
                <a:solidFill>
                  <a:srgbClr val="800000"/>
                </a:solidFill>
              </a:rPr>
              <a:t>procentni nivoi buke</a:t>
            </a:r>
            <a:r>
              <a:rPr lang="en-US" altLang="en-US" sz="1000" noProof="1">
                <a:solidFill>
                  <a:srgbClr val="000066"/>
                </a:solidFill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S</a:t>
            </a:r>
            <a:r>
              <a:rPr lang="sr-Latn-CS" altLang="en-US" sz="1000" noProof="1">
                <a:solidFill>
                  <a:srgbClr val="000066"/>
                </a:solidFill>
              </a:rPr>
              <a:t>tatističkom </a:t>
            </a:r>
            <a:r>
              <a:rPr lang="sr-Latn-CS" altLang="en-US" sz="1000" dirty="0">
                <a:solidFill>
                  <a:srgbClr val="000066"/>
                </a:solidFill>
              </a:rPr>
              <a:t>analizom </a:t>
            </a:r>
            <a:r>
              <a:rPr lang="sr-Latn-CS" altLang="en-US" sz="1000" noProof="1">
                <a:solidFill>
                  <a:srgbClr val="000066"/>
                </a:solidFill>
              </a:rPr>
              <a:t>vremenski promenljive buke u amplitudnom domenu, mogu se izračunati i procentni nivoi </a:t>
            </a:r>
            <a:r>
              <a:rPr lang="sr-Latn-CS" altLang="en-US" sz="1000" i="1" noProof="1">
                <a:solidFill>
                  <a:srgbClr val="000066"/>
                </a:solidFill>
              </a:rPr>
              <a:t>L</a:t>
            </a:r>
            <a:r>
              <a:rPr lang="sr-Latn-CS" altLang="en-US" sz="1000" i="1" baseline="-25000" noProof="1">
                <a:solidFill>
                  <a:srgbClr val="000066"/>
                </a:solidFill>
              </a:rPr>
              <a:t>n</a:t>
            </a:r>
            <a:r>
              <a:rPr lang="sr-Latn-CS" altLang="en-US" sz="1000" noProof="1">
                <a:solidFill>
                  <a:srgbClr val="000066"/>
                </a:solidFill>
              </a:rPr>
              <a:t> koji predstavljaju nivo</a:t>
            </a:r>
            <a:r>
              <a:rPr lang="sr-Latn-CS" altLang="en-US" sz="1000" dirty="0">
                <a:solidFill>
                  <a:srgbClr val="000066"/>
                </a:solidFill>
              </a:rPr>
              <a:t>e buke</a:t>
            </a:r>
            <a:r>
              <a:rPr lang="sr-Latn-CS" altLang="en-US" sz="1000" noProof="1">
                <a:solidFill>
                  <a:srgbClr val="000066"/>
                </a:solidFill>
              </a:rPr>
              <a:t> koji </a:t>
            </a:r>
            <a:r>
              <a:rPr lang="sr-Latn-CS" altLang="en-US" sz="1000" dirty="0">
                <a:solidFill>
                  <a:srgbClr val="000066"/>
                </a:solidFill>
              </a:rPr>
              <a:t>su</a:t>
            </a:r>
            <a:r>
              <a:rPr lang="sr-Latn-CS" altLang="en-US" sz="1000" noProof="1">
                <a:solidFill>
                  <a:srgbClr val="000066"/>
                </a:solidFill>
              </a:rPr>
              <a:t> premašen</a:t>
            </a:r>
            <a:r>
              <a:rPr lang="sr-Latn-CS" altLang="en-US" sz="1000" dirty="0">
                <a:solidFill>
                  <a:srgbClr val="000066"/>
                </a:solidFill>
              </a:rPr>
              <a:t>i</a:t>
            </a:r>
            <a:r>
              <a:rPr lang="sr-Latn-CS" altLang="en-US" sz="1000" noProof="1">
                <a:solidFill>
                  <a:srgbClr val="000066"/>
                </a:solidFill>
              </a:rPr>
              <a:t> u </a:t>
            </a:r>
            <a:r>
              <a:rPr lang="sr-Latn-CS" altLang="en-US" sz="1000" i="1" noProof="1">
                <a:solidFill>
                  <a:srgbClr val="000066"/>
                </a:solidFill>
              </a:rPr>
              <a:t>n</a:t>
            </a:r>
            <a:r>
              <a:rPr lang="sr-Latn-CS" altLang="en-US" sz="1000" noProof="1">
                <a:solidFill>
                  <a:srgbClr val="000066"/>
                </a:solidFill>
              </a:rPr>
              <a:t>% ukupnog mernog vremena: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44000" marR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altLang="en-US" sz="1000" i="1" dirty="0">
                <a:solidFill>
                  <a:srgbClr val="800000"/>
                </a:solidFill>
              </a:rPr>
              <a:t>L</a:t>
            </a:r>
            <a:r>
              <a:rPr lang="sr-Latn-CS" altLang="en-US" sz="1000" baseline="-25000" dirty="0">
                <a:solidFill>
                  <a:srgbClr val="800000"/>
                </a:solidFill>
              </a:rPr>
              <a:t>10 </a:t>
            </a:r>
            <a:r>
              <a:rPr lang="sr-Latn-CS" altLang="en-US" sz="1000" dirty="0">
                <a:solidFill>
                  <a:srgbClr val="000066"/>
                </a:solidFill>
                <a:sym typeface="Symbol" pitchFamily="18" charset="2"/>
              </a:rPr>
              <a:t>dB</a:t>
            </a:r>
            <a:r>
              <a:rPr lang="sr-Latn-CS" altLang="en-US" sz="1000" dirty="0">
                <a:solidFill>
                  <a:srgbClr val="000066"/>
                </a:solidFill>
              </a:rPr>
              <a:t> – nivo koji je premašen u </a:t>
            </a:r>
            <a:r>
              <a:rPr lang="sr-Latn-CS" altLang="en-US" sz="1000" dirty="0">
                <a:solidFill>
                  <a:srgbClr val="800000"/>
                </a:solidFill>
              </a:rPr>
              <a:t>10% </a:t>
            </a:r>
            <a:r>
              <a:rPr lang="sr-Latn-CS" altLang="en-US" sz="1000" dirty="0">
                <a:solidFill>
                  <a:srgbClr val="000066"/>
                </a:solidFill>
              </a:rPr>
              <a:t>vremenskog intervala posmatranja buke;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i="1" dirty="0">
                <a:solidFill>
                  <a:srgbClr val="800000"/>
                </a:solidFill>
              </a:rPr>
              <a:t>L</a:t>
            </a:r>
            <a:r>
              <a:rPr lang="sr-Latn-CS" altLang="en-US" sz="1000" baseline="-25000" dirty="0">
                <a:solidFill>
                  <a:srgbClr val="800000"/>
                </a:solidFill>
              </a:rPr>
              <a:t>50 </a:t>
            </a:r>
            <a:r>
              <a:rPr lang="sr-Latn-CS" altLang="en-US" sz="1000" dirty="0">
                <a:solidFill>
                  <a:srgbClr val="000066"/>
                </a:solidFill>
                <a:sym typeface="Symbol" pitchFamily="18" charset="2"/>
              </a:rPr>
              <a:t>dB</a:t>
            </a:r>
            <a:r>
              <a:rPr lang="sr-Latn-CS" altLang="en-US" sz="1000" dirty="0">
                <a:solidFill>
                  <a:srgbClr val="000066"/>
                </a:solidFill>
              </a:rPr>
              <a:t> – nivo koji je premašen u </a:t>
            </a:r>
            <a:r>
              <a:rPr lang="sr-Latn-CS" altLang="en-US" sz="1000" dirty="0">
                <a:solidFill>
                  <a:srgbClr val="800000"/>
                </a:solidFill>
              </a:rPr>
              <a:t>50% </a:t>
            </a:r>
            <a:r>
              <a:rPr lang="sr-Latn-CS" altLang="en-US" sz="1000" dirty="0">
                <a:solidFill>
                  <a:srgbClr val="000066"/>
                </a:solidFill>
              </a:rPr>
              <a:t>vremenskog intervala posmatranja buke;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i="1" dirty="0">
                <a:solidFill>
                  <a:srgbClr val="800000"/>
                </a:solidFill>
              </a:rPr>
              <a:t>L</a:t>
            </a:r>
            <a:r>
              <a:rPr lang="sr-Latn-CS" altLang="en-US" sz="1000" baseline="-25000" dirty="0">
                <a:solidFill>
                  <a:srgbClr val="800000"/>
                </a:solidFill>
              </a:rPr>
              <a:t>90 </a:t>
            </a:r>
            <a:r>
              <a:rPr lang="sr-Latn-CS" altLang="en-US" sz="1000" dirty="0">
                <a:solidFill>
                  <a:srgbClr val="000066"/>
                </a:solidFill>
                <a:sym typeface="Symbol" pitchFamily="18" charset="2"/>
              </a:rPr>
              <a:t>dB</a:t>
            </a:r>
            <a:r>
              <a:rPr lang="sr-Latn-CS" altLang="en-US" sz="1000" dirty="0">
                <a:solidFill>
                  <a:srgbClr val="000066"/>
                </a:solidFill>
              </a:rPr>
              <a:t> – nivo koji je premašen u </a:t>
            </a:r>
            <a:r>
              <a:rPr lang="sr-Latn-CS" altLang="en-US" sz="1000" dirty="0">
                <a:solidFill>
                  <a:srgbClr val="800000"/>
                </a:solidFill>
              </a:rPr>
              <a:t>90% </a:t>
            </a:r>
            <a:r>
              <a:rPr lang="sr-Latn-CS" altLang="en-US" sz="1000" dirty="0">
                <a:solidFill>
                  <a:srgbClr val="000066"/>
                </a:solidFill>
              </a:rPr>
              <a:t>vremenskog intervala posmatranja buke;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5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5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</a:rPr>
              <a:t>Visoki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</a:rPr>
              <a:t>kratkog </a:t>
            </a:r>
            <a:r>
              <a:rPr lang="en-US" altLang="en-US" sz="1000" dirty="0" err="1">
                <a:solidFill>
                  <a:srgbClr val="000066"/>
                </a:solidFill>
              </a:rPr>
              <a:t>trajanja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imaju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veći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uticaj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ekvivalentni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</a:rPr>
              <a:t>niskih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dugog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trajanja</a:t>
            </a:r>
            <a:r>
              <a:rPr lang="en-US" altLang="en-US" sz="1000" dirty="0">
                <a:solidFill>
                  <a:srgbClr val="000066"/>
                </a:solidFill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</a:rPr>
              <a:t>Što</a:t>
            </a:r>
            <a:r>
              <a:rPr lang="en-US" altLang="en-US" sz="1000" dirty="0">
                <a:solidFill>
                  <a:srgbClr val="000066"/>
                </a:solidFill>
              </a:rPr>
              <a:t> je </a:t>
            </a:r>
            <a:r>
              <a:rPr lang="en-US" altLang="en-US" sz="1000" dirty="0" err="1">
                <a:solidFill>
                  <a:srgbClr val="000066"/>
                </a:solidFill>
              </a:rPr>
              <a:t>procenat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trajanja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viših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veći</a:t>
            </a:r>
            <a:r>
              <a:rPr lang="x-none" altLang="en-US" sz="1000" dirty="0">
                <a:solidFill>
                  <a:srgbClr val="000066"/>
                </a:solidFill>
              </a:rPr>
              <a:t>,</a:t>
            </a:r>
            <a:r>
              <a:rPr lang="en-US" altLang="en-US" sz="1000" dirty="0">
                <a:solidFill>
                  <a:srgbClr val="000066"/>
                </a:solidFill>
              </a:rPr>
              <a:t> to </a:t>
            </a:r>
            <a:r>
              <a:rPr lang="en-US" altLang="en-US" sz="1000" dirty="0" err="1">
                <a:solidFill>
                  <a:srgbClr val="000066"/>
                </a:solidFill>
              </a:rPr>
              <a:t>će</a:t>
            </a:r>
            <a:r>
              <a:rPr lang="en-US" altLang="en-US" sz="1000" dirty="0">
                <a:solidFill>
                  <a:srgbClr val="000066"/>
                </a:solidFill>
              </a:rPr>
              <a:t> se </a:t>
            </a:r>
            <a:r>
              <a:rPr lang="en-US" altLang="en-US" sz="1000" dirty="0" err="1">
                <a:solidFill>
                  <a:srgbClr val="000066"/>
                </a:solidFill>
              </a:rPr>
              <a:t>ekvivalentni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znatnije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razlikovati</a:t>
            </a:r>
            <a:r>
              <a:rPr lang="en-US" altLang="en-US" sz="1000" dirty="0">
                <a:solidFill>
                  <a:srgbClr val="000066"/>
                </a:solidFill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</a:rPr>
              <a:t>srednje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vrednosti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buke</a:t>
            </a:r>
            <a:r>
              <a:rPr lang="en-US" altLang="en-US" sz="1000" dirty="0">
                <a:solidFill>
                  <a:srgbClr val="000066"/>
                </a:solidFill>
              </a:rPr>
              <a:t> (</a:t>
            </a:r>
            <a:r>
              <a:rPr lang="en-US" altLang="en-US" sz="1000" i="1" dirty="0" err="1">
                <a:solidFill>
                  <a:srgbClr val="000066"/>
                </a:solidFill>
              </a:rPr>
              <a:t>L</a:t>
            </a:r>
            <a:r>
              <a:rPr lang="en-US" altLang="en-US" sz="1000" baseline="-25000" dirty="0" err="1">
                <a:solidFill>
                  <a:srgbClr val="000066"/>
                </a:solidFill>
              </a:rPr>
              <a:t>50</a:t>
            </a:r>
            <a:r>
              <a:rPr lang="en-US" altLang="en-US" sz="1000" dirty="0">
                <a:solidFill>
                  <a:srgbClr val="000066"/>
                </a:solidFill>
              </a:rPr>
              <a:t>) u </a:t>
            </a:r>
            <a:r>
              <a:rPr lang="en-US" altLang="en-US" sz="1000" dirty="0" err="1">
                <a:solidFill>
                  <a:srgbClr val="000066"/>
                </a:solidFill>
              </a:rPr>
              <a:t>istom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intervalu</a:t>
            </a:r>
            <a:r>
              <a:rPr lang="sr-Latn-RS" altLang="en-US" sz="1000" dirty="0">
                <a:solidFill>
                  <a:srgbClr val="000066"/>
                </a:solidFill>
              </a:rPr>
              <a:t>.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6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altLang="en-US" sz="1000" dirty="0">
                <a:solidFill>
                  <a:srgbClr val="000066"/>
                </a:solidFill>
              </a:rPr>
              <a:t>Kratkotrajni z</a:t>
            </a:r>
            <a:r>
              <a:rPr lang="vi-VN" altLang="en-US" sz="1000" dirty="0">
                <a:solidFill>
                  <a:srgbClr val="000066"/>
                </a:solidFill>
              </a:rPr>
              <a:t>vučni događaji </a:t>
            </a:r>
            <a:r>
              <a:rPr lang="x-none" altLang="en-US" sz="1000" dirty="0">
                <a:solidFill>
                  <a:srgbClr val="000066"/>
                </a:solidFill>
              </a:rPr>
              <a:t>kod kojih</a:t>
            </a:r>
            <a:r>
              <a:rPr lang="vi-VN" altLang="en-US" sz="1000" dirty="0">
                <a:solidFill>
                  <a:srgbClr val="000066"/>
                </a:solidFill>
              </a:rPr>
              <a:t> je razlika između maksimalnog</a:t>
            </a:r>
            <a:r>
              <a:rPr lang="sr-Latn-RS" altLang="en-US" sz="1000" dirty="0">
                <a:solidFill>
                  <a:srgbClr val="000066"/>
                </a:solidFill>
              </a:rPr>
              <a:t> </a:t>
            </a:r>
            <a:r>
              <a:rPr lang="vi-VN" altLang="en-US" sz="1000" dirty="0">
                <a:solidFill>
                  <a:srgbClr val="000066"/>
                </a:solidFill>
              </a:rPr>
              <a:t>i </a:t>
            </a:r>
            <a:r>
              <a:rPr lang="x-none" altLang="en-US" sz="1000" dirty="0">
                <a:solidFill>
                  <a:srgbClr val="000066"/>
                </a:solidFill>
              </a:rPr>
              <a:t>rezidualnog (pozadinskog) </a:t>
            </a:r>
            <a:r>
              <a:rPr lang="vi-VN" altLang="en-US" sz="1000" dirty="0">
                <a:solidFill>
                  <a:srgbClr val="000066"/>
                </a:solidFill>
              </a:rPr>
              <a:t>nivoa </a:t>
            </a:r>
            <a:r>
              <a:rPr lang="x-none" altLang="en-US" sz="1000" dirty="0">
                <a:solidFill>
                  <a:srgbClr val="000066"/>
                </a:solidFill>
              </a:rPr>
              <a:t>zvuka </a:t>
            </a:r>
            <a:r>
              <a:rPr lang="vi-VN" altLang="en-US" sz="1000" dirty="0">
                <a:solidFill>
                  <a:srgbClr val="000066"/>
                </a:solidFill>
              </a:rPr>
              <a:t>velika, predstavljaju</a:t>
            </a:r>
            <a:r>
              <a:rPr lang="sr-Latn-RS" altLang="en-US" sz="1000" dirty="0">
                <a:solidFill>
                  <a:srgbClr val="000066"/>
                </a:solidFill>
              </a:rPr>
              <a:t> </a:t>
            </a:r>
            <a:r>
              <a:rPr lang="vi-VN" altLang="en-US" sz="1000" dirty="0">
                <a:solidFill>
                  <a:srgbClr val="800000"/>
                </a:solidFill>
              </a:rPr>
              <a:t>tranzijentne </a:t>
            </a:r>
            <a:r>
              <a:rPr lang="x-none" altLang="en-US" sz="1000" dirty="0">
                <a:solidFill>
                  <a:srgbClr val="800000"/>
                </a:solidFill>
              </a:rPr>
              <a:t>događaje</a:t>
            </a:r>
            <a:r>
              <a:rPr lang="x-none" altLang="en-US" sz="1000" dirty="0">
                <a:solidFill>
                  <a:srgbClr val="000066"/>
                </a:solidFill>
              </a:rPr>
              <a:t> (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prelet aviona,</a:t>
            </a:r>
            <a:r>
              <a:rPr lang="x-none" sz="1000" dirty="0">
                <a:solidFill>
                  <a:srgbClr val="000066"/>
                </a:solidFill>
              </a:rPr>
              <a:t> 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prolazak automobila,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vi-VN" sz="1000" dirty="0">
                <a:solidFill>
                  <a:srgbClr val="000066"/>
                </a:solidFill>
                <a:cs typeface="Arial" charset="0"/>
              </a:rPr>
              <a:t>eksplozija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sr-Latn-RS" sz="1000" i="1" dirty="0">
                <a:solidFill>
                  <a:srgbClr val="000066"/>
                </a:solidFill>
                <a:cs typeface="Arial" charset="0"/>
              </a:rPr>
              <a:t>kratkotrajne operacije u radnoj sredini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, ...</a:t>
            </a:r>
            <a:r>
              <a:rPr lang="x-none" altLang="en-US" sz="1000" dirty="0">
                <a:solidFill>
                  <a:srgbClr val="000066"/>
                </a:solidFill>
              </a:rPr>
              <a:t>).</a:t>
            </a:r>
            <a:endParaRPr lang="vi-VN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Tranzijentne pojave se karakterišu kratkim trajanjem i veoma visokim nivoom </a:t>
            </a:r>
            <a:r>
              <a:rPr lang="x-none" altLang="en-US" sz="1000" dirty="0">
                <a:solidFill>
                  <a:srgbClr val="000066"/>
                </a:solidFill>
              </a:rPr>
              <a:t>zvuka </a:t>
            </a:r>
            <a:r>
              <a:rPr lang="vi-VN" altLang="en-US" sz="1000" dirty="0">
                <a:solidFill>
                  <a:srgbClr val="000066"/>
                </a:solidFill>
              </a:rPr>
              <a:t>u odnosu na</a:t>
            </a:r>
            <a:r>
              <a:rPr lang="x-none" altLang="en-US" sz="1000" dirty="0">
                <a:solidFill>
                  <a:srgbClr val="000066"/>
                </a:solidFill>
              </a:rPr>
              <a:t> rezidualni (</a:t>
            </a:r>
            <a:r>
              <a:rPr lang="vi-VN" altLang="en-US" sz="1000" dirty="0">
                <a:solidFill>
                  <a:srgbClr val="000066"/>
                </a:solidFill>
              </a:rPr>
              <a:t>pozadinski</a:t>
            </a:r>
            <a:r>
              <a:rPr lang="x-none" altLang="en-US" sz="1000" dirty="0">
                <a:solidFill>
                  <a:srgbClr val="000066"/>
                </a:solidFill>
              </a:rPr>
              <a:t>)</a:t>
            </a:r>
            <a:r>
              <a:rPr lang="vi-VN" altLang="en-US" sz="1000" dirty="0">
                <a:solidFill>
                  <a:srgbClr val="000066"/>
                </a:solidFill>
              </a:rPr>
              <a:t> nivo </a:t>
            </a:r>
            <a:r>
              <a:rPr lang="x-none" altLang="en-US" sz="1000" dirty="0">
                <a:solidFill>
                  <a:srgbClr val="000066"/>
                </a:solidFill>
              </a:rPr>
              <a:t>zvuka</a:t>
            </a:r>
            <a:r>
              <a:rPr lang="vi-VN" altLang="en-US" sz="10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9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Za tranzijentne pojave, </a:t>
            </a:r>
            <a:r>
              <a:rPr lang="x-none" altLang="en-US" sz="1000" dirty="0">
                <a:solidFill>
                  <a:srgbClr val="000066"/>
                </a:solidFill>
              </a:rPr>
              <a:t>čije </a:t>
            </a:r>
            <a:r>
              <a:rPr lang="vi-VN" altLang="en-US" sz="1000" dirty="0">
                <a:solidFill>
                  <a:srgbClr val="000066"/>
                </a:solidFill>
              </a:rPr>
              <a:t>merenje</a:t>
            </a:r>
            <a:r>
              <a:rPr lang="x-none" altLang="en-US" sz="1000" dirty="0">
                <a:solidFill>
                  <a:srgbClr val="000066"/>
                </a:solidFill>
              </a:rPr>
              <a:t> nivoa buke </a:t>
            </a:r>
            <a:r>
              <a:rPr lang="vi-VN" altLang="en-US" sz="1000" dirty="0">
                <a:solidFill>
                  <a:srgbClr val="000066"/>
                </a:solidFill>
              </a:rPr>
              <a:t>počinje i završava u rezidualnoj (pozadinskoj) buci, izmereni ekvivalentni nivo buke zavisi od mernog perioda, čak i ako je ukupna energija posmatrane pojave ista.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Veoma v</a:t>
            </a:r>
            <a:r>
              <a:rPr lang="x-none" altLang="en-US" sz="1000" dirty="0">
                <a:solidFill>
                  <a:srgbClr val="000066"/>
                </a:solidFill>
              </a:rPr>
              <a:t>elika</a:t>
            </a:r>
            <a:r>
              <a:rPr lang="vi-VN" altLang="en-US" sz="1000" dirty="0">
                <a:solidFill>
                  <a:srgbClr val="000066"/>
                </a:solidFill>
              </a:rPr>
              <a:t> akumulirana energija</a:t>
            </a:r>
            <a:r>
              <a:rPr lang="x-none" altLang="en-US" sz="1000" dirty="0">
                <a:solidFill>
                  <a:srgbClr val="000066"/>
                </a:solidFill>
              </a:rPr>
              <a:t> zvuka</a:t>
            </a:r>
            <a:r>
              <a:rPr lang="vi-VN" altLang="en-US" sz="1000" dirty="0">
                <a:solidFill>
                  <a:srgbClr val="000066"/>
                </a:solidFill>
              </a:rPr>
              <a:t> u </a:t>
            </a:r>
            <a:r>
              <a:rPr lang="x-none" altLang="en-US" sz="1000" dirty="0">
                <a:solidFill>
                  <a:srgbClr val="000066"/>
                </a:solidFill>
              </a:rPr>
              <a:t>kratkom trajanju </a:t>
            </a:r>
            <a:r>
              <a:rPr lang="vi-VN" altLang="en-US" sz="1000" dirty="0">
                <a:solidFill>
                  <a:srgbClr val="000066"/>
                </a:solidFill>
              </a:rPr>
              <a:t>tranzijentne pojave </a:t>
            </a:r>
            <a:r>
              <a:rPr lang="sr-Latn-CS" altLang="en-US" sz="1000" dirty="0">
                <a:solidFill>
                  <a:srgbClr val="000066"/>
                </a:solidFill>
              </a:rPr>
              <a:t>(udar prese) </a:t>
            </a:r>
            <a:r>
              <a:rPr lang="vi-VN" altLang="en-US" sz="1000" dirty="0">
                <a:solidFill>
                  <a:srgbClr val="000066"/>
                </a:solidFill>
              </a:rPr>
              <a:t>može </a:t>
            </a:r>
            <a:r>
              <a:rPr lang="x-none" altLang="en-US" sz="1000" dirty="0">
                <a:solidFill>
                  <a:srgbClr val="000066"/>
                </a:solidFill>
              </a:rPr>
              <a:t>da utiče</a:t>
            </a:r>
            <a:r>
              <a:rPr lang="vi-VN" altLang="en-US" sz="1000" dirty="0">
                <a:solidFill>
                  <a:srgbClr val="000066"/>
                </a:solidFill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</a:rPr>
              <a:t>na</a:t>
            </a:r>
            <a:r>
              <a:rPr lang="vi-VN" altLang="en-US" sz="1000" dirty="0">
                <a:solidFill>
                  <a:srgbClr val="000066"/>
                </a:solidFill>
              </a:rPr>
              <a:t> različit</a:t>
            </a:r>
            <a:r>
              <a:rPr lang="x-none" altLang="en-US" sz="1000" dirty="0">
                <a:solidFill>
                  <a:srgbClr val="000066"/>
                </a:solidFill>
              </a:rPr>
              <a:t>e</a:t>
            </a:r>
            <a:r>
              <a:rPr lang="vi-VN" altLang="en-US" sz="1000" dirty="0">
                <a:solidFill>
                  <a:srgbClr val="000066"/>
                </a:solidFill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</a:rPr>
              <a:t>izmerene </a:t>
            </a:r>
            <a:r>
              <a:rPr lang="vi-VN" altLang="en-US" sz="1000" dirty="0">
                <a:solidFill>
                  <a:srgbClr val="000066"/>
                </a:solidFill>
              </a:rPr>
              <a:t>vrednosti ekvivalentnog nivoa </a:t>
            </a:r>
            <a:r>
              <a:rPr lang="x-none" altLang="en-US" sz="1000" dirty="0">
                <a:solidFill>
                  <a:srgbClr val="000066"/>
                </a:solidFill>
              </a:rPr>
              <a:t>zvuka </a:t>
            </a:r>
            <a:r>
              <a:rPr lang="vi-VN" altLang="en-US" sz="1000" dirty="0">
                <a:solidFill>
                  <a:srgbClr val="000066"/>
                </a:solidFill>
              </a:rPr>
              <a:t>u zavisnosti od toga kada se preki</a:t>
            </a:r>
            <a:r>
              <a:rPr lang="x-none" altLang="en-US" sz="1000" dirty="0">
                <a:solidFill>
                  <a:srgbClr val="000066"/>
                </a:solidFill>
              </a:rPr>
              <a:t>ne</a:t>
            </a:r>
            <a:r>
              <a:rPr lang="vi-VN" altLang="en-US" sz="1000" dirty="0">
                <a:solidFill>
                  <a:srgbClr val="000066"/>
                </a:solidFill>
              </a:rPr>
              <a:t> merenje.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Na ukupnu zvučnu energiju, a samim tim i na </a:t>
            </a:r>
            <a:r>
              <a:rPr lang="x-none" altLang="en-US" sz="1000" dirty="0">
                <a:solidFill>
                  <a:srgbClr val="000066"/>
                </a:solidFill>
              </a:rPr>
              <a:t>ekvivalentni nivo zvuka</a:t>
            </a:r>
            <a:r>
              <a:rPr lang="vi-VN" altLang="en-US" sz="1000" dirty="0">
                <a:solidFill>
                  <a:srgbClr val="000066"/>
                </a:solidFill>
              </a:rPr>
              <a:t>, utiču samo najviši nivoi </a:t>
            </a:r>
            <a:r>
              <a:rPr lang="x-none" altLang="en-US" sz="1000" dirty="0">
                <a:solidFill>
                  <a:srgbClr val="000066"/>
                </a:solidFill>
              </a:rPr>
              <a:t>zvuka </a:t>
            </a:r>
            <a:r>
              <a:rPr lang="vi-VN" altLang="en-US" sz="1000" dirty="0">
                <a:solidFill>
                  <a:srgbClr val="000066"/>
                </a:solidFill>
              </a:rPr>
              <a:t>koji se od maksimalnog nivoa </a:t>
            </a:r>
            <a:r>
              <a:rPr lang="x-none" altLang="en-US" sz="1000" dirty="0">
                <a:solidFill>
                  <a:srgbClr val="000066"/>
                </a:solidFill>
              </a:rPr>
              <a:t>zvuka </a:t>
            </a:r>
            <a:r>
              <a:rPr lang="vi-VN" altLang="en-US" sz="1000" dirty="0">
                <a:solidFill>
                  <a:srgbClr val="000066"/>
                </a:solidFill>
              </a:rPr>
              <a:t>razlikuju </a:t>
            </a:r>
            <a:r>
              <a:rPr lang="x-none" altLang="en-US" sz="1000" dirty="0">
                <a:solidFill>
                  <a:srgbClr val="000066"/>
                </a:solidFill>
              </a:rPr>
              <a:t>za </a:t>
            </a:r>
            <a:r>
              <a:rPr lang="x-none" altLang="en-US" sz="1000" dirty="0">
                <a:solidFill>
                  <a:srgbClr val="800000"/>
                </a:solidFill>
              </a:rPr>
              <a:t>više od </a:t>
            </a:r>
            <a:r>
              <a:rPr lang="vi-VN" altLang="en-US" sz="1000" dirty="0">
                <a:solidFill>
                  <a:srgbClr val="800000"/>
                </a:solidFill>
              </a:rPr>
              <a:t>10 dB</a:t>
            </a:r>
            <a:r>
              <a:rPr lang="vi-VN" altLang="en-US" sz="1000" dirty="0">
                <a:solidFill>
                  <a:srgbClr val="000066"/>
                </a:solidFill>
              </a:rPr>
              <a:t>.</a:t>
            </a:r>
            <a:endParaRPr lang="sr-Latn-RS" altLang="en-US" sz="1000" dirty="0">
              <a:solidFill>
                <a:srgbClr val="000066"/>
              </a:solidFill>
            </a:endParaRPr>
          </a:p>
          <a:p>
            <a:pPr algn="just" eaLnBrk="0" hangingPunct="0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definisanje energije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zvuka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tranzijentnih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pojava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se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koristi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 veličina </a:t>
            </a:r>
            <a:r>
              <a:rPr lang="sr-Latn-RS" sz="1000" dirty="0">
                <a:solidFill>
                  <a:srgbClr val="800000"/>
                </a:solidFill>
                <a:cs typeface="Arial" charset="0"/>
              </a:rPr>
              <a:t>n</a:t>
            </a:r>
            <a:r>
              <a:rPr lang="sr-Cyrl-CS" sz="1000" dirty="0">
                <a:solidFill>
                  <a:srgbClr val="800000"/>
                </a:solidFill>
                <a:cs typeface="Arial" charset="0"/>
              </a:rPr>
              <a:t>ivo izlo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ž</a:t>
            </a:r>
            <a:r>
              <a:rPr lang="sr-Cyrl-CS" sz="1000" dirty="0">
                <a:solidFill>
                  <a:srgbClr val="800000"/>
                </a:solidFill>
                <a:cs typeface="Arial" charset="0"/>
              </a:rPr>
              <a:t>enosti </a:t>
            </a:r>
            <a:r>
              <a:rPr lang="en-US" sz="1000" dirty="0" err="1">
                <a:solidFill>
                  <a:srgbClr val="800000"/>
                </a:solidFill>
                <a:cs typeface="Arial" charset="0"/>
              </a:rPr>
              <a:t>zvuku</a:t>
            </a:r>
            <a:r>
              <a:rPr lang="sr-Cyrl-CS" sz="10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US" sz="1000" i="1" dirty="0" err="1">
                <a:solidFill>
                  <a:srgbClr val="800000"/>
                </a:solidFill>
                <a:cs typeface="Arial" charset="0"/>
              </a:rPr>
              <a:t>L</a:t>
            </a:r>
            <a:r>
              <a:rPr lang="en-US" sz="1000" baseline="-30000" dirty="0" err="1">
                <a:solidFill>
                  <a:srgbClr val="800000"/>
                </a:solidFill>
                <a:cs typeface="Arial" charset="0"/>
              </a:rPr>
              <a:t>AE</a:t>
            </a:r>
            <a:r>
              <a:rPr lang="x-none" sz="1000" baseline="-300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sr-Cyrl-CS" sz="1000" dirty="0">
                <a:solidFill>
                  <a:srgbClr val="800000"/>
                </a:solidFill>
                <a:ea typeface="Arial Unicode MS" pitchFamily="34" charset="-128"/>
                <a:cs typeface="Arial" charset="0"/>
                <a:sym typeface="Symbol" pitchFamily="18" charset="2"/>
              </a:rPr>
              <a:t></a:t>
            </a:r>
            <a:r>
              <a:rPr lang="sl-SI" sz="1000" dirty="0">
                <a:solidFill>
                  <a:srgbClr val="800000"/>
                </a:solidFill>
                <a:ea typeface="Arial Unicode MS" pitchFamily="34" charset="-128"/>
                <a:cs typeface="Arial" charset="0"/>
              </a:rPr>
              <a:t>dB</a:t>
            </a:r>
            <a:r>
              <a:rPr lang="sr-Cyrl-CS" sz="1000" dirty="0">
                <a:solidFill>
                  <a:srgbClr val="800000"/>
                </a:solidFill>
                <a:ea typeface="Arial Unicode MS" pitchFamily="34" charset="-128"/>
                <a:cs typeface="Arial" charset="0"/>
                <a:sym typeface="Symbol" pitchFamily="18" charset="2"/>
              </a:rPr>
              <a:t></a:t>
            </a:r>
            <a:r>
              <a:rPr lang="en-US" sz="1000" dirty="0">
                <a:solidFill>
                  <a:srgbClr val="000066"/>
                </a:solidFill>
                <a:ea typeface="Arial Unicode MS" pitchFamily="34" charset="-128"/>
                <a:cs typeface="Arial" charset="0"/>
                <a:sym typeface="Symbol" pitchFamily="18" charset="2"/>
              </a:rPr>
              <a:t>.</a:t>
            </a:r>
            <a:endParaRPr lang="sr-Latn-RS" sz="1000" dirty="0">
              <a:solidFill>
                <a:srgbClr val="000066"/>
              </a:solidFill>
              <a:ea typeface="Arial Unicode MS" pitchFamily="34" charset="-128"/>
              <a:cs typeface="Arial" charset="0"/>
              <a:sym typeface="Symbol" pitchFamily="18" charset="2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Za nivo izloženosti zvuku se često upotrebljava i oznaka 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SEL 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(eng.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S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ound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E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xposure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L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evel,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S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ingle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E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vent </a:t>
            </a:r>
            <a:r>
              <a:rPr lang="sr-Latn-CS" sz="1000" u="sng" dirty="0">
                <a:solidFill>
                  <a:srgbClr val="800000"/>
                </a:solidFill>
                <a:cs typeface="Arial" charset="0"/>
              </a:rPr>
              <a:t>L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evel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)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.</a:t>
            </a:r>
            <a:endParaRPr lang="en-US" sz="1000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SEL eliminiše uticaj mernog perioda na izmerenu vrednost.</a:t>
            </a: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800000"/>
                </a:solidFill>
              </a:rPr>
              <a:t>SEL se definiše kao konstantni nivo </a:t>
            </a:r>
            <a:r>
              <a:rPr lang="x-none" altLang="en-US" sz="1000" dirty="0">
                <a:solidFill>
                  <a:srgbClr val="800000"/>
                </a:solidFill>
              </a:rPr>
              <a:t>zvuka </a:t>
            </a:r>
            <a:r>
              <a:rPr lang="vi-VN" altLang="en-US" sz="1000" dirty="0">
                <a:solidFill>
                  <a:srgbClr val="800000"/>
                </a:solidFill>
              </a:rPr>
              <a:t>koji ima istu energiju u jednoj sekundi kao i posmatran</a:t>
            </a:r>
            <a:r>
              <a:rPr lang="x-none" altLang="en-US" sz="1000" dirty="0">
                <a:solidFill>
                  <a:srgbClr val="800000"/>
                </a:solidFill>
              </a:rPr>
              <a:t>i</a:t>
            </a:r>
            <a:r>
              <a:rPr lang="vi-VN" altLang="en-US" sz="1000" dirty="0">
                <a:solidFill>
                  <a:srgbClr val="800000"/>
                </a:solidFill>
              </a:rPr>
              <a:t> vremenski promenljiv</a:t>
            </a:r>
            <a:r>
              <a:rPr lang="x-none" altLang="en-US" sz="1000" dirty="0">
                <a:solidFill>
                  <a:srgbClr val="800000"/>
                </a:solidFill>
              </a:rPr>
              <a:t>i</a:t>
            </a:r>
            <a:r>
              <a:rPr lang="vi-VN" altLang="en-US" sz="1000" dirty="0">
                <a:solidFill>
                  <a:srgbClr val="800000"/>
                </a:solidFill>
              </a:rPr>
              <a:t> </a:t>
            </a:r>
            <a:r>
              <a:rPr lang="x-none" altLang="en-US" sz="1000" dirty="0">
                <a:solidFill>
                  <a:srgbClr val="800000"/>
                </a:solidFill>
              </a:rPr>
              <a:t>zvuk</a:t>
            </a:r>
            <a:r>
              <a:rPr lang="sr-Latn-RS" altLang="en-US" sz="1000" dirty="0">
                <a:solidFill>
                  <a:srgbClr val="800000"/>
                </a:solidFill>
              </a:rPr>
              <a:t> u nekom vremenskom periodu </a:t>
            </a:r>
            <a:r>
              <a:rPr lang="sr-Latn-RS" altLang="en-US" sz="1000" i="1" dirty="0">
                <a:solidFill>
                  <a:srgbClr val="800000"/>
                </a:solidFill>
              </a:rPr>
              <a:t>T</a:t>
            </a:r>
            <a:r>
              <a:rPr lang="vi-VN" altLang="en-US" sz="10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9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Najopštija definicija </a:t>
            </a:r>
            <a:r>
              <a:rPr lang="en-US" altLang="en-US" sz="1000" dirty="0" err="1">
                <a:solidFill>
                  <a:srgbClr val="000066"/>
                </a:solidFill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izloženosti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zvuku</a:t>
            </a:r>
            <a:r>
              <a:rPr lang="sr-Latn-RS" altLang="en-US" sz="1000" baseline="0" dirty="0">
                <a:solidFill>
                  <a:srgbClr val="000066"/>
                </a:solidFill>
              </a:rPr>
              <a:t> je data gornjim izrazom na slajdu.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800000"/>
                </a:solidFill>
                <a:cs typeface="Arial" charset="0"/>
              </a:rPr>
              <a:t>Ukupna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800000"/>
                </a:solidFill>
                <a:cs typeface="Arial" charset="0"/>
              </a:rPr>
              <a:t>energija</a:t>
            </a:r>
            <a:r>
              <a:rPr lang="sr-Latn-CS" sz="1000" dirty="0">
                <a:solidFill>
                  <a:srgbClr val="800000"/>
                </a:solidFill>
                <a:cs typeface="Arial" charset="0"/>
              </a:rPr>
              <a:t> zvuka</a:t>
            </a:r>
            <a:r>
              <a:rPr lang="en-US" sz="10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se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računa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za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ukupni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merni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period,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ali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se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umesto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usrednjavanja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celom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mernom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periodu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1000" i="1" dirty="0">
                <a:solidFill>
                  <a:srgbClr val="000066"/>
                </a:solidFill>
                <a:cs typeface="Arial" charset="0"/>
              </a:rPr>
              <a:t>T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‚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usrednjavanje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vrši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u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toku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referentnog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cs typeface="Arial" charset="0"/>
              </a:rPr>
              <a:t>vremena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 od </a:t>
            </a:r>
            <a:r>
              <a:rPr lang="sr-Latn-CS" sz="1000" i="1" dirty="0">
                <a:solidFill>
                  <a:srgbClr val="000066"/>
                </a:solidFill>
                <a:cs typeface="Arial" charset="0"/>
              </a:rPr>
              <a:t>T</a:t>
            </a:r>
            <a:r>
              <a:rPr lang="sr-Latn-CS" sz="1000" baseline="-25000" dirty="0">
                <a:solidFill>
                  <a:srgbClr val="000066"/>
                </a:solidFill>
                <a:cs typeface="Arial" charset="0"/>
              </a:rPr>
              <a:t>0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 =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1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cs typeface="Arial" charset="0"/>
              </a:rPr>
              <a:t>s.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</a:rPr>
              <a:t>SEL definiše </a:t>
            </a:r>
            <a:r>
              <a:rPr lang="vi-VN" altLang="en-US" sz="1000" dirty="0">
                <a:solidFill>
                  <a:srgbClr val="800000"/>
                </a:solidFill>
              </a:rPr>
              <a:t>ukupnu energiju</a:t>
            </a:r>
            <a:r>
              <a:rPr lang="sr-Latn-CS" altLang="en-US" sz="1000" dirty="0">
                <a:solidFill>
                  <a:srgbClr val="800000"/>
                </a:solidFill>
              </a:rPr>
              <a:t> zvuka</a:t>
            </a:r>
            <a:r>
              <a:rPr lang="vi-VN" altLang="en-US" sz="1000" dirty="0">
                <a:solidFill>
                  <a:srgbClr val="800000"/>
                </a:solidFill>
              </a:rPr>
              <a:t> </a:t>
            </a:r>
            <a:r>
              <a:rPr lang="vi-VN" altLang="en-US" sz="1000" dirty="0">
                <a:solidFill>
                  <a:srgbClr val="000066"/>
                </a:solidFill>
              </a:rPr>
              <a:t>u posmatranom vremenskom intervalu</a:t>
            </a:r>
            <a:r>
              <a:rPr lang="sr-Latn-CS" altLang="en-US" sz="1000" dirty="0">
                <a:solidFill>
                  <a:srgbClr val="000066"/>
                </a:solidFill>
              </a:rPr>
              <a:t> </a:t>
            </a:r>
            <a:r>
              <a:rPr lang="sr-Latn-CS" altLang="en-US" sz="1000" i="1" dirty="0">
                <a:solidFill>
                  <a:srgbClr val="000066"/>
                </a:solidFill>
              </a:rPr>
              <a:t>T</a:t>
            </a:r>
            <a:r>
              <a:rPr lang="sr-Latn-CS" altLang="en-US" sz="1000" i="0" dirty="0">
                <a:solidFill>
                  <a:srgbClr val="000066"/>
                </a:solidFill>
              </a:rPr>
              <a:t>,</a:t>
            </a:r>
            <a:r>
              <a:rPr lang="sr-Latn-CS" altLang="en-US" sz="1000" i="0" baseline="0" dirty="0">
                <a:solidFill>
                  <a:srgbClr val="000066"/>
                </a:solidFill>
              </a:rPr>
              <a:t> dok </a:t>
            </a:r>
            <a:r>
              <a:rPr lang="sr-Latn-RS" altLang="en-US" sz="1000" i="0" baseline="0" dirty="0">
                <a:solidFill>
                  <a:srgbClr val="000066"/>
                </a:solidFill>
              </a:rPr>
              <a:t>e</a:t>
            </a:r>
            <a:r>
              <a:rPr lang="vi-VN" altLang="en-US" sz="1000" dirty="0">
                <a:solidFill>
                  <a:srgbClr val="000066"/>
                </a:solidFill>
              </a:rPr>
              <a:t>kvivalentni nivo definiše </a:t>
            </a:r>
            <a:r>
              <a:rPr lang="vi-VN" altLang="en-US" sz="1000" dirty="0">
                <a:solidFill>
                  <a:srgbClr val="800000"/>
                </a:solidFill>
              </a:rPr>
              <a:t>vremenski usrednjenu energiju</a:t>
            </a:r>
            <a:r>
              <a:rPr lang="sr-Latn-CS" altLang="en-US" sz="1000" dirty="0">
                <a:solidFill>
                  <a:srgbClr val="800000"/>
                </a:solidFill>
              </a:rPr>
              <a:t> zvuka</a:t>
            </a:r>
            <a:r>
              <a:rPr lang="vi-VN" altLang="en-US" sz="1000" dirty="0">
                <a:solidFill>
                  <a:srgbClr val="800000"/>
                </a:solidFill>
              </a:rPr>
              <a:t> – zvučnu snagu</a:t>
            </a:r>
            <a:r>
              <a:rPr lang="vi-VN" altLang="en-US" sz="1000" dirty="0">
                <a:solidFill>
                  <a:srgbClr val="000066"/>
                </a:solidFill>
              </a:rPr>
              <a:t> u istom vremenskom intervalu</a:t>
            </a:r>
            <a:r>
              <a:rPr lang="sr-Latn-CS" altLang="en-US" sz="1000" dirty="0">
                <a:solidFill>
                  <a:srgbClr val="000066"/>
                </a:solidFill>
              </a:rPr>
              <a:t> </a:t>
            </a:r>
            <a:r>
              <a:rPr lang="sr-Latn-CS" altLang="en-US" sz="1000" i="1" dirty="0">
                <a:solidFill>
                  <a:srgbClr val="000066"/>
                </a:solidFill>
              </a:rPr>
              <a:t>T</a:t>
            </a:r>
            <a:r>
              <a:rPr lang="sr-Latn-CS" altLang="en-US" sz="1000" i="0" dirty="0">
                <a:solidFill>
                  <a:srgbClr val="000066"/>
                </a:solidFill>
              </a:rPr>
              <a:t>.</a:t>
            </a:r>
            <a:endParaRPr lang="vi-VN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7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Primenom linearne skale se teško uočavaju zvučni događaji čiji je intenzitet zvuka između 0 i 1 W/m</a:t>
            </a:r>
            <a:r>
              <a:rPr lang="sr-Latn-RS" sz="1000" baseline="30000" dirty="0">
                <a:solidFill>
                  <a:srgbClr val="000066"/>
                </a:solidFill>
              </a:rPr>
              <a:t>2</a:t>
            </a:r>
            <a:r>
              <a:rPr lang="sr-Latn-RS" sz="1000" dirty="0">
                <a:solidFill>
                  <a:srgbClr val="000066"/>
                </a:solidFill>
              </a:rPr>
              <a:t>, a koji su česti i uobičajeni u svakodnevnom životu.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i="1" dirty="0">
                <a:solidFill>
                  <a:srgbClr val="990000"/>
                </a:solidFill>
              </a:rPr>
              <a:t>Osetljivost uva (percepcija zvuka) je logaritamske prirode.</a:t>
            </a:r>
            <a:endParaRPr lang="hr-HR" altLang="en-US" sz="1000" dirty="0">
              <a:solidFill>
                <a:srgbClr val="990000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990000"/>
                </a:solidFill>
              </a:rPr>
              <a:t>Veber-Fehnerov zakon: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Subjektivni osećaj jačine zvuka je proporcionalan logaritmu fizičke pobude (zvučnom pritisku ili intenzitetu zvuka): </a:t>
            </a:r>
            <a:r>
              <a:rPr lang="hr-HR" altLang="en-US" sz="1000" dirty="0">
                <a:solidFill>
                  <a:srgbClr val="800000"/>
                </a:solidFill>
                <a:sym typeface="Symbol" panose="05050102010706020507" pitchFamily="18" charset="2"/>
              </a:rPr>
              <a:t>log</a:t>
            </a:r>
            <a:r>
              <a:rPr lang="hr-HR" altLang="en-US" sz="1000" i="1" dirty="0">
                <a:solidFill>
                  <a:srgbClr val="800000"/>
                </a:solidFill>
                <a:sym typeface="Symbol" panose="05050102010706020507" pitchFamily="18" charset="2"/>
              </a:rPr>
              <a:t>p</a:t>
            </a:r>
            <a:r>
              <a:rPr lang="hr-HR" altLang="en-US" sz="1000" i="1" dirty="0">
                <a:solidFill>
                  <a:srgbClr val="000066"/>
                </a:solidFill>
                <a:sym typeface="Symbol" panose="05050102010706020507" pitchFamily="18" charset="2"/>
              </a:rPr>
              <a:t>.</a:t>
            </a:r>
            <a:endParaRPr lang="hr-HR" altLang="en-US" sz="1000" i="1" baseline="30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990000"/>
                </a:solidFill>
              </a:rPr>
              <a:t>Veberov zakon: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Subjektivni osećaj promene jačine zvuka proporcionalan je procentualnoj promeni fizičke pobude (zvučnog pritiska i intenziteta zvuka): </a:t>
            </a:r>
            <a:r>
              <a:rPr lang="hr-HR" altLang="en-US" sz="1000" dirty="0">
                <a:solidFill>
                  <a:srgbClr val="800000"/>
                </a:solidFill>
                <a:sym typeface="Symbol" panose="05050102010706020507" pitchFamily="18" charset="2"/>
              </a:rPr>
              <a:t></a:t>
            </a:r>
            <a:r>
              <a:rPr lang="hr-HR" altLang="en-US" sz="1000" i="1" dirty="0">
                <a:solidFill>
                  <a:srgbClr val="800000"/>
                </a:solidFill>
                <a:sym typeface="Symbol" panose="05050102010706020507" pitchFamily="18" charset="2"/>
              </a:rPr>
              <a:t>p/p</a:t>
            </a:r>
            <a:r>
              <a:rPr lang="hr-HR" altLang="en-US" sz="1000" i="1" dirty="0">
                <a:solidFill>
                  <a:srgbClr val="000066"/>
                </a:solidFill>
                <a:sym typeface="Symbol" panose="05050102010706020507" pitchFamily="18" charset="2"/>
              </a:rPr>
              <a:t>. </a:t>
            </a:r>
            <a:r>
              <a:rPr lang="hr-HR" altLang="en-US" sz="1000" dirty="0">
                <a:solidFill>
                  <a:srgbClr val="000066"/>
                </a:solidFill>
              </a:rPr>
              <a:t>Subjektivna jačina zvuka se menja za isti iznos (linearno) kada se zvučni pritisak menja za isti procenat (eksponencijalno).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altLang="en-US" sz="1000" dirty="0">
                <a:solidFill>
                  <a:srgbClr val="990000"/>
                </a:solidFill>
                <a:cs typeface="Times New Roman" pitchFamily="18" charset="0"/>
              </a:rPr>
              <a:t>Primer: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nošenju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tereta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10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kg,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dodavanje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1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kg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promenu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te</a:t>
            </a:r>
            <a:r>
              <a:rPr lang="sl-SI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mo</a:t>
            </a:r>
            <a:r>
              <a:rPr lang="sl-SI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osetiti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M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e</a:t>
            </a:r>
            <a:r>
              <a:rPr lang="sl-SI" altLang="en-US" sz="1000" dirty="0">
                <a:solidFill>
                  <a:srgbClr val="000066"/>
                </a:solidFill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utim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, a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nosi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teret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100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kg,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dodavanje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1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kg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će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sl-SI" altLang="en-US" sz="1000" dirty="0">
                <a:solidFill>
                  <a:srgbClr val="000066"/>
                </a:solidFill>
              </a:rPr>
              <a:t>ti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neosetnu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promenu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Tek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promena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isti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procenat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odn.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dodavanje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10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kg,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predstavlja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pribli</a:t>
            </a:r>
            <a:r>
              <a:rPr lang="sl-SI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no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ekvivalentnu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promenu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subjektivnom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ose</a:t>
            </a:r>
            <a:r>
              <a:rPr lang="sl-SI" altLang="en-US" sz="1000" dirty="0">
                <a:solidFill>
                  <a:srgbClr val="000066"/>
                </a:solidFill>
              </a:rPr>
              <a:t>ć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aju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altLang="en-US" sz="1000" baseline="30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en-US" sz="1000" dirty="0" err="1">
                <a:solidFill>
                  <a:srgbClr val="800000"/>
                </a:solidFill>
                <a:cs typeface="Times New Roman" pitchFamily="18" charset="0"/>
              </a:rPr>
              <a:t>Nivo</a:t>
            </a:r>
            <a:r>
              <a:rPr lang="sl-SI" altLang="en-US" sz="1000" dirty="0">
                <a:solidFill>
                  <a:srgbClr val="000066"/>
                </a:solidFill>
              </a:rPr>
              <a:t> predstavlja relativni odnos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dve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vel</a:t>
            </a:r>
            <a:r>
              <a:rPr lang="sl-SI" altLang="en-US" sz="1000" dirty="0">
                <a:solidFill>
                  <a:srgbClr val="000066"/>
                </a:solidFill>
              </a:rPr>
              <a:t>ič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</a:rPr>
              <a:t>ali ne i apsolutnu vrednost.</a:t>
            </a:r>
          </a:p>
          <a:p>
            <a:pPr algn="just">
              <a:spcBef>
                <a:spcPts val="600"/>
              </a:spcBef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opštem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slu</a:t>
            </a:r>
            <a:r>
              <a:rPr lang="sl-SI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aju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</a:rPr>
              <a:t>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altLang="en-US" sz="1000" dirty="0">
                <a:solidFill>
                  <a:srgbClr val="000066"/>
                </a:solidFill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logaritamski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odnos</a:t>
            </a:r>
            <a:r>
              <a:rPr lang="sl-SI" altLang="en-US" sz="1000" dirty="0">
                <a:solidFill>
                  <a:srgbClr val="000066"/>
                </a:solidFill>
              </a:rPr>
              <a:t> dve veličine</a:t>
            </a:r>
            <a:r>
              <a:rPr lang="sl-SI" altLang="en-US" sz="1000" baseline="0" dirty="0">
                <a:solidFill>
                  <a:srgbClr val="000066"/>
                </a:solidFill>
              </a:rPr>
              <a:t> </a:t>
            </a:r>
            <a:r>
              <a:rPr lang="sl-SI" altLang="en-US" sz="1000" i="1" baseline="0" dirty="0">
                <a:solidFill>
                  <a:srgbClr val="000066"/>
                </a:solidFill>
              </a:rPr>
              <a:t>I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baseline="0" dirty="0">
                <a:solidFill>
                  <a:srgbClr val="000066"/>
                </a:solidFill>
              </a:rPr>
              <a:t> i </a:t>
            </a:r>
            <a:r>
              <a:rPr lang="sl-SI" altLang="en-US" sz="1000" i="1" baseline="0" dirty="0">
                <a:solidFill>
                  <a:srgbClr val="000066"/>
                </a:solidFill>
              </a:rPr>
              <a:t>I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baseline="0" dirty="0">
                <a:solidFill>
                  <a:srgbClr val="000066"/>
                </a:solidFill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Pošto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uvo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zapa</a:t>
            </a:r>
            <a:r>
              <a:rPr lang="sl-SI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</a:rPr>
              <a:t>male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promene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sl-SI" altLang="en-US" sz="1000" dirty="0">
                <a:solidFill>
                  <a:srgbClr val="000066"/>
                </a:solidFill>
              </a:rPr>
              <a:t>,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nivo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je u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cilju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dobijanja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finije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podela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skale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nivoa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zvuka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uzeta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deset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puta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manja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jedinica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- </a:t>
            </a:r>
            <a:r>
              <a:rPr lang="en-US" altLang="en-US" sz="1000" dirty="0">
                <a:solidFill>
                  <a:srgbClr val="990000"/>
                </a:solidFill>
                <a:cs typeface="Times New Roman" pitchFamily="18" charset="0"/>
              </a:rPr>
              <a:t>decibel </a:t>
            </a:r>
            <a:r>
              <a:rPr lang="en-US" altLang="en-US" sz="10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</a:t>
            </a:r>
            <a:r>
              <a:rPr lang="en-US" altLang="en-US" sz="1000" dirty="0">
                <a:solidFill>
                  <a:srgbClr val="990000"/>
                </a:solidFill>
                <a:cs typeface="Times New Roman" pitchFamily="18" charset="0"/>
              </a:rPr>
              <a:t>dB</a:t>
            </a:r>
            <a:r>
              <a:rPr lang="en-US" altLang="en-US" sz="10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</a:t>
            </a:r>
            <a:r>
              <a:rPr lang="sr-Latn-RS" altLang="en-US" sz="10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Da bi se odredio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apsolutn</a:t>
            </a:r>
            <a:r>
              <a:rPr lang="sl-SI" altLang="en-US" sz="1000" dirty="0">
                <a:solidFill>
                  <a:srgbClr val="000066"/>
                </a:solidFill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iznos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l-SI" altLang="en-US" sz="1000" dirty="0">
                <a:solidFill>
                  <a:srgbClr val="000066"/>
                </a:solidFill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veli</a:t>
            </a:r>
            <a:r>
              <a:rPr lang="sl-SI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sl-SI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potrebn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je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vrednost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jedne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veli</a:t>
            </a:r>
            <a:r>
              <a:rPr lang="sl-SI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tzv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altLang="en-US" sz="1000" dirty="0" err="1">
                <a:solidFill>
                  <a:srgbClr val="990000"/>
                </a:solidFill>
                <a:cs typeface="Times New Roman" pitchFamily="18" charset="0"/>
              </a:rPr>
              <a:t>referentn</a:t>
            </a:r>
            <a:r>
              <a:rPr lang="x-none" altLang="en-US" sz="1000" dirty="0">
                <a:solidFill>
                  <a:srgbClr val="990000"/>
                </a:solidFill>
                <a:cs typeface="Times New Roman" pitchFamily="18" charset="0"/>
              </a:rPr>
              <a:t>a</a:t>
            </a:r>
            <a:r>
              <a:rPr lang="en-US" altLang="en-US" sz="1000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990000"/>
                </a:solidFill>
                <a:cs typeface="Times New Roman" pitchFamily="18" charset="0"/>
              </a:rPr>
              <a:t>vrednost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</a:rPr>
              <a:t>Za nivo zvuka je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usvojena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konvencija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da 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kao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referentna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vrednost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uzima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vrednost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veličine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odgovara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800000"/>
                </a:solidFill>
                <a:cs typeface="Times New Roman" pitchFamily="18" charset="0"/>
              </a:rPr>
              <a:t>pragu</a:t>
            </a:r>
            <a:r>
              <a:rPr lang="en-US" altLang="en-US" sz="1000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800000"/>
                </a:solidFill>
              </a:rPr>
              <a:t>č</a:t>
            </a:r>
            <a:r>
              <a:rPr lang="en-US" altLang="en-US" sz="1000" dirty="0" err="1">
                <a:solidFill>
                  <a:srgbClr val="800000"/>
                </a:solidFill>
                <a:cs typeface="Times New Roman" pitchFamily="18" charset="0"/>
              </a:rPr>
              <a:t>ujnosti</a:t>
            </a:r>
            <a:r>
              <a:rPr lang="en-US" altLang="en-US" sz="1000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800000"/>
                </a:solidFill>
                <a:cs typeface="Times New Roman" pitchFamily="18" charset="0"/>
              </a:rPr>
              <a:t>na</a:t>
            </a:r>
            <a:r>
              <a:rPr lang="en-US" altLang="en-US" sz="1000" dirty="0">
                <a:solidFill>
                  <a:srgbClr val="800000"/>
                </a:solidFill>
                <a:cs typeface="Times New Roman" pitchFamily="18" charset="0"/>
              </a:rPr>
              <a:t> 1000</a:t>
            </a:r>
            <a:r>
              <a:rPr lang="x-none" altLang="en-US" sz="1000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800000"/>
                </a:solidFill>
                <a:cs typeface="Times New Roman" pitchFamily="18" charset="0"/>
              </a:rPr>
              <a:t>Hz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</a:endParaRPr>
          </a:p>
          <a:p>
            <a:pPr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altLang="en-US" sz="1000" dirty="0">
                <a:solidFill>
                  <a:srgbClr val="000066"/>
                </a:solidFill>
              </a:rPr>
              <a:t>R</a:t>
            </a:r>
            <a:r>
              <a:rPr lang="vi-VN" altLang="en-US" sz="1000" dirty="0">
                <a:solidFill>
                  <a:srgbClr val="000066"/>
                </a:solidFill>
              </a:rPr>
              <a:t>eferentna vrednost predstavlja </a:t>
            </a:r>
            <a:r>
              <a:rPr lang="x-none" altLang="en-US" sz="1000" dirty="0">
                <a:solidFill>
                  <a:srgbClr val="000066"/>
                </a:solidFill>
              </a:rPr>
              <a:t>n</a:t>
            </a:r>
            <a:r>
              <a:rPr lang="vi-VN" altLang="en-US" sz="1000" dirty="0">
                <a:solidFill>
                  <a:srgbClr val="000066"/>
                </a:solidFill>
              </a:rPr>
              <a:t>a decibelskoj skali nulu, odnosno vrednost za poređenje</a:t>
            </a:r>
            <a:r>
              <a:rPr lang="sr-Latn-RS" altLang="en-US" sz="1000" dirty="0">
                <a:solidFill>
                  <a:srgbClr val="000066"/>
                </a:solidFill>
              </a:rPr>
              <a:t>, u smislu da se </a:t>
            </a:r>
            <a:r>
              <a:rPr lang="vi-VN" altLang="en-US" sz="1000" dirty="0">
                <a:solidFill>
                  <a:srgbClr val="000066"/>
                </a:solidFill>
              </a:rPr>
              <a:t>svaka druga vrednost poredi sa njom.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hr-HR" altLang="en-US" sz="1000" dirty="0">
                <a:solidFill>
                  <a:srgbClr val="000066"/>
                </a:solidFill>
              </a:rPr>
              <a:t>Dinamički opseg čujnosti uva iznosi</a:t>
            </a:r>
            <a:r>
              <a:rPr lang="hr-HR" altLang="en-US" sz="1000" baseline="0" dirty="0">
                <a:solidFill>
                  <a:srgbClr val="000066"/>
                </a:solidFill>
              </a:rPr>
              <a:t> </a:t>
            </a:r>
            <a:r>
              <a:rPr lang="hr-HR" altLang="en-US" sz="1000" dirty="0">
                <a:solidFill>
                  <a:srgbClr val="990000"/>
                </a:solidFill>
              </a:rPr>
              <a:t>0 </a:t>
            </a:r>
            <a:r>
              <a:rPr lang="hr-HR" altLang="en-US" sz="1000" dirty="0">
                <a:solidFill>
                  <a:srgbClr val="990000"/>
                </a:solidFill>
                <a:cs typeface="Arial" charset="0"/>
              </a:rPr>
              <a:t>÷ </a:t>
            </a:r>
            <a:r>
              <a:rPr lang="hr-HR" altLang="en-US" sz="1000" dirty="0">
                <a:solidFill>
                  <a:srgbClr val="990000"/>
                </a:solidFill>
              </a:rPr>
              <a:t>120 [dB].  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990000"/>
                </a:solidFill>
              </a:rPr>
              <a:t>Primena logaritamske (dB) skale</a:t>
            </a:r>
            <a:r>
              <a:rPr lang="hr-HR" altLang="en-US" sz="1000" dirty="0">
                <a:solidFill>
                  <a:srgbClr val="000066"/>
                </a:solidFill>
              </a:rPr>
              <a:t> omogućava izražavanje veličina nivoa zvuka pomoću brojeva sa malim brojem cifara.</a:t>
            </a:r>
            <a:endParaRPr lang="hr-HR" altLang="en-US" sz="1000" baseline="30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Korišćenjem nivoa zvuka se lakše raspoređuje veći broj uobičajenih zvučnih događaja na logaritamskoj skali.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1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noProof="0" dirty="0">
                <a:solidFill>
                  <a:srgbClr val="A50021"/>
                </a:solidFill>
                <a:latin typeface="Arial Black" pitchFamily="34" charset="0"/>
              </a:rPr>
              <a:t>OBJEKTIVNE I SUBJEKTIVNE VELIČINE ZA OPISIVANJE</a:t>
            </a:r>
            <a:r>
              <a:rPr lang="sr-Latn-CS" sz="2000" kern="0" dirty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ENERGIJE I PERCEPCIJE ZVUKA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pic>
        <p:nvPicPr>
          <p:cNvPr id="23" name="Picture 52" descr="ba7660-06,10a"/>
          <p:cNvPicPr>
            <a:picLocks noChangeAspect="1" noChangeArrowheads="1"/>
          </p:cNvPicPr>
          <p:nvPr/>
        </p:nvPicPr>
        <p:blipFill>
          <a:blip r:embed="rId3" cstate="print"/>
          <a:srcRect l="4843" r="12832" b="10637"/>
          <a:stretch>
            <a:fillRect/>
          </a:stretch>
        </p:blipFill>
        <p:spPr bwMode="auto">
          <a:xfrm>
            <a:off x="2291207" y="1233618"/>
            <a:ext cx="4544124" cy="22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5" descr="sirokopojasn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61135"/>
            <a:ext cx="19685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8811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690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1256163" y="3946374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800" b="1" i="1" dirty="0">
                <a:solidFill>
                  <a:srgbClr val="006600"/>
                </a:solidFill>
                <a:latin typeface="Arial" charset="0"/>
                <a:cs typeface="Arial" charset="0"/>
              </a:rPr>
              <a:t>I</a:t>
            </a:r>
            <a:r>
              <a:rPr lang="sl-SI" sz="1800" b="1" baseline="-25000" dirty="0">
                <a:solidFill>
                  <a:srgbClr val="006600"/>
                </a:solidFill>
                <a:latin typeface="Arial" charset="0"/>
                <a:cs typeface="Arial" charset="0"/>
              </a:rPr>
              <a:t>R</a:t>
            </a:r>
            <a:r>
              <a:rPr lang="sl-SI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sl-SI" sz="1800" b="1" dirty="0">
                <a:latin typeface="Arial" charset="0"/>
                <a:cs typeface="Arial" charset="0"/>
              </a:rPr>
              <a:t>=</a:t>
            </a:r>
            <a:r>
              <a:rPr lang="sl-SI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sl-SI" sz="1800" b="1" i="1" dirty="0">
                <a:solidFill>
                  <a:schemeClr val="accent2"/>
                </a:solidFill>
                <a:latin typeface="Arial" charset="0"/>
                <a:cs typeface="Arial" charset="0"/>
              </a:rPr>
              <a:t>I</a:t>
            </a:r>
            <a:r>
              <a:rPr lang="sl-SI" sz="1800" b="1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sl-SI" sz="1800" b="1" dirty="0">
                <a:latin typeface="Arial" charset="0"/>
                <a:cs typeface="Arial" charset="0"/>
              </a:rPr>
              <a:t>+</a:t>
            </a:r>
            <a:r>
              <a:rPr lang="sl-SI" sz="1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r>
              <a:rPr lang="sl-SI" sz="1800" b="1" i="1" dirty="0">
                <a:solidFill>
                  <a:srgbClr val="FF3300"/>
                </a:solidFill>
                <a:latin typeface="Arial" charset="0"/>
                <a:cs typeface="Arial" charset="0"/>
              </a:rPr>
              <a:t>I</a:t>
            </a:r>
            <a:r>
              <a:rPr lang="sl-SI" sz="1800" b="1" baseline="-25000" dirty="0">
                <a:solidFill>
                  <a:srgbClr val="FF3300"/>
                </a:solidFill>
                <a:latin typeface="Arial" charset="0"/>
                <a:cs typeface="Arial" charset="0"/>
              </a:rPr>
              <a:t>2</a:t>
            </a:r>
            <a:endParaRPr lang="en-US" sz="1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30263"/>
              </p:ext>
            </p:extLst>
          </p:nvPr>
        </p:nvGraphicFramePr>
        <p:xfrm>
          <a:off x="3095396" y="3789040"/>
          <a:ext cx="4572948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396" y="3789040"/>
                        <a:ext cx="4572948" cy="7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58913"/>
              </p:ext>
            </p:extLst>
          </p:nvPr>
        </p:nvGraphicFramePr>
        <p:xfrm>
          <a:off x="1328171" y="4833160"/>
          <a:ext cx="267300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507960" progId="Equation.DSMT4">
                  <p:embed/>
                </p:oleObj>
              </mc:Choice>
              <mc:Fallback>
                <p:oleObj name="Equation" r:id="rId5" imgW="1714320" imgH="5079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171" y="4833160"/>
                        <a:ext cx="2673000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96565"/>
              </p:ext>
            </p:extLst>
          </p:nvPr>
        </p:nvGraphicFramePr>
        <p:xfrm>
          <a:off x="4570235" y="4998160"/>
          <a:ext cx="3022632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279360" progId="Equation.DSMT4">
                  <p:embed/>
                </p:oleObj>
              </mc:Choice>
              <mc:Fallback>
                <p:oleObj name="Equation" r:id="rId7" imgW="1815840" imgH="27936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235" y="4998160"/>
                        <a:ext cx="3022632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utoShape 50"/>
          <p:cNvSpPr>
            <a:spLocks noChangeArrowheads="1"/>
          </p:cNvSpPr>
          <p:nvPr/>
        </p:nvSpPr>
        <p:spPr bwMode="auto">
          <a:xfrm>
            <a:off x="2612875" y="4067234"/>
            <a:ext cx="288032" cy="144016"/>
          </a:xfrm>
          <a:custGeom>
            <a:avLst/>
            <a:gdLst>
              <a:gd name="T0" fmla="*/ 7258050 w 21600"/>
              <a:gd name="T1" fmla="*/ 0 h 21600"/>
              <a:gd name="T2" fmla="*/ 0 w 21600"/>
              <a:gd name="T3" fmla="*/ 2150533 h 21600"/>
              <a:gd name="T4" fmla="*/ 7258050 w 21600"/>
              <a:gd name="T5" fmla="*/ 4301067 h 21600"/>
              <a:gd name="T6" fmla="*/ 9677400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63" name="Group 62"/>
          <p:cNvGrpSpPr/>
          <p:nvPr/>
        </p:nvGrpSpPr>
        <p:grpSpPr>
          <a:xfrm>
            <a:off x="2802731" y="1025846"/>
            <a:ext cx="3425453" cy="2330886"/>
            <a:chOff x="5220072" y="1025846"/>
            <a:chExt cx="3425453" cy="2330886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7491030" y="1092521"/>
              <a:ext cx="1004887" cy="1004888"/>
              <a:chOff x="1680" y="946"/>
              <a:chExt cx="633" cy="633"/>
            </a:xfrm>
          </p:grpSpPr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1967" y="1233"/>
                <a:ext cx="58" cy="5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Oval 15"/>
              <p:cNvSpPr>
                <a:spLocks noChangeAspect="1" noChangeArrowheads="1"/>
              </p:cNvSpPr>
              <p:nvPr/>
            </p:nvSpPr>
            <p:spPr bwMode="auto">
              <a:xfrm>
                <a:off x="1910" y="1176"/>
                <a:ext cx="173" cy="173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1795" y="1061"/>
                <a:ext cx="403" cy="40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1853" y="1119"/>
                <a:ext cx="288" cy="288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1680" y="946"/>
                <a:ext cx="633" cy="63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1738" y="1004"/>
                <a:ext cx="518" cy="518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" name="Group 20"/>
            <p:cNvGrpSpPr>
              <a:grpSpLocks noChangeAspect="1"/>
            </p:cNvGrpSpPr>
            <p:nvPr/>
          </p:nvGrpSpPr>
          <p:grpSpPr bwMode="auto">
            <a:xfrm>
              <a:off x="5300280" y="1025846"/>
              <a:ext cx="1306512" cy="1306513"/>
              <a:chOff x="672" y="1488"/>
              <a:chExt cx="633" cy="633"/>
            </a:xfrm>
          </p:grpSpPr>
          <p:sp>
            <p:nvSpPr>
              <p:cNvPr id="31" name="Oval 21"/>
              <p:cNvSpPr>
                <a:spLocks noChangeAspect="1" noChangeArrowheads="1"/>
              </p:cNvSpPr>
              <p:nvPr/>
            </p:nvSpPr>
            <p:spPr bwMode="auto">
              <a:xfrm>
                <a:off x="959" y="1775"/>
                <a:ext cx="58" cy="5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Oval 22"/>
              <p:cNvSpPr>
                <a:spLocks noChangeAspect="1" noChangeArrowheads="1"/>
              </p:cNvSpPr>
              <p:nvPr/>
            </p:nvSpPr>
            <p:spPr bwMode="auto">
              <a:xfrm>
                <a:off x="902" y="1718"/>
                <a:ext cx="173" cy="17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23"/>
              <p:cNvSpPr>
                <a:spLocks noChangeAspect="1" noChangeArrowheads="1"/>
              </p:cNvSpPr>
              <p:nvPr/>
            </p:nvSpPr>
            <p:spPr bwMode="auto">
              <a:xfrm>
                <a:off x="787" y="1603"/>
                <a:ext cx="403" cy="403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24"/>
              <p:cNvSpPr>
                <a:spLocks noChangeAspect="1" noChangeArrowheads="1"/>
              </p:cNvSpPr>
              <p:nvPr/>
            </p:nvSpPr>
            <p:spPr bwMode="auto">
              <a:xfrm>
                <a:off x="845" y="1661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51"/>
              <p:cNvSpPr>
                <a:spLocks noChangeAspect="1" noChangeArrowheads="1"/>
              </p:cNvSpPr>
              <p:nvPr/>
            </p:nvSpPr>
            <p:spPr bwMode="auto">
              <a:xfrm>
                <a:off x="672" y="1488"/>
                <a:ext cx="633" cy="633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2"/>
              <p:cNvSpPr>
                <a:spLocks noChangeAspect="1" noChangeArrowheads="1"/>
              </p:cNvSpPr>
              <p:nvPr/>
            </p:nvSpPr>
            <p:spPr bwMode="auto">
              <a:xfrm>
                <a:off x="730" y="1546"/>
                <a:ext cx="518" cy="518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7" name="Group 53"/>
            <p:cNvGrpSpPr>
              <a:grpSpLocks/>
            </p:cNvGrpSpPr>
            <p:nvPr/>
          </p:nvGrpSpPr>
          <p:grpSpPr bwMode="auto">
            <a:xfrm rot="2700000">
              <a:off x="6805230" y="2616521"/>
              <a:ext cx="152400" cy="152400"/>
              <a:chOff x="1008" y="1536"/>
              <a:chExt cx="96" cy="96"/>
            </a:xfrm>
          </p:grpSpPr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>
                <a:off x="1008" y="1536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r-Latn-CS"/>
              </a:p>
            </p:txBody>
          </p:sp>
        </p:grpSp>
        <p:grpSp>
          <p:nvGrpSpPr>
            <p:cNvPr id="40" name="Group 56"/>
            <p:cNvGrpSpPr>
              <a:grpSpLocks/>
            </p:cNvGrpSpPr>
            <p:nvPr/>
          </p:nvGrpSpPr>
          <p:grpSpPr bwMode="auto">
            <a:xfrm>
              <a:off x="5967030" y="1702122"/>
              <a:ext cx="904875" cy="1208088"/>
              <a:chOff x="576" y="768"/>
              <a:chExt cx="570" cy="761"/>
            </a:xfrm>
          </p:grpSpPr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>
                <a:off x="576" y="768"/>
                <a:ext cx="570" cy="61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42" name="Text Box 32"/>
              <p:cNvSpPr txBox="1">
                <a:spLocks noChangeArrowheads="1"/>
              </p:cNvSpPr>
              <p:nvPr/>
            </p:nvSpPr>
            <p:spPr bwMode="auto">
              <a:xfrm>
                <a:off x="875" y="1238"/>
                <a:ext cx="24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b="1" i="1" dirty="0">
                    <a:solidFill>
                      <a:schemeClr val="accent2"/>
                    </a:solidFill>
                    <a:latin typeface="Arial" charset="0"/>
                    <a:cs typeface="Arial" charset="0"/>
                  </a:rPr>
                  <a:t>I</a:t>
                </a:r>
                <a:r>
                  <a:rPr lang="sl-SI" b="1" baseline="-25000" dirty="0">
                    <a:solidFill>
                      <a:schemeClr val="accent2"/>
                    </a:solidFill>
                    <a:latin typeface="Arial" charset="0"/>
                    <a:cs typeface="Arial" charset="0"/>
                  </a:rPr>
                  <a:t>1</a:t>
                </a:r>
                <a:endParaRPr lang="en-US" b="1" baseline="-25000" dirty="0">
                  <a:solidFill>
                    <a:schemeClr val="accent2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" name="Group 59"/>
            <p:cNvGrpSpPr>
              <a:grpSpLocks/>
            </p:cNvGrpSpPr>
            <p:nvPr/>
          </p:nvGrpSpPr>
          <p:grpSpPr bwMode="auto">
            <a:xfrm>
              <a:off x="6902067" y="1597346"/>
              <a:ext cx="1084263" cy="1312863"/>
              <a:chOff x="1165" y="702"/>
              <a:chExt cx="683" cy="827"/>
            </a:xfrm>
          </p:grpSpPr>
          <p:sp>
            <p:nvSpPr>
              <p:cNvPr id="44" name="Line 34"/>
              <p:cNvSpPr>
                <a:spLocks noChangeShapeType="1"/>
              </p:cNvSpPr>
              <p:nvPr/>
            </p:nvSpPr>
            <p:spPr bwMode="auto">
              <a:xfrm flipH="1">
                <a:off x="1165" y="702"/>
                <a:ext cx="683" cy="6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1237" y="1238"/>
                <a:ext cx="24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b="1" i="1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I</a:t>
                </a:r>
                <a:r>
                  <a:rPr lang="sl-SI" b="1" baseline="-25000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2</a:t>
                </a:r>
                <a:endParaRPr lang="en-US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p:grpSp>
        <p:graphicFrame>
          <p:nvGraphicFramePr>
            <p:cNvPr id="46" name="Object 62"/>
            <p:cNvGraphicFramePr>
              <a:graphicFrameLocks noChangeAspect="1"/>
            </p:cNvGraphicFramePr>
            <p:nvPr/>
          </p:nvGraphicFramePr>
          <p:xfrm>
            <a:off x="5220072" y="2378803"/>
            <a:ext cx="1206043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50680" imgH="431640" progId="Equation.DSMT4">
                    <p:embed/>
                  </p:oleObj>
                </mc:Choice>
                <mc:Fallback>
                  <p:oleObj name="Equation" r:id="rId9" imgW="850680" imgH="431640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2378803"/>
                          <a:ext cx="1206043" cy="612000"/>
                        </a:xfrm>
                        <a:prstGeom prst="rect">
                          <a:avLst/>
                        </a:prstGeom>
                        <a:solidFill>
                          <a:srgbClr val="99CCFF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3"/>
            <p:cNvGraphicFramePr>
              <a:graphicFrameLocks noChangeAspect="1"/>
            </p:cNvGraphicFramePr>
            <p:nvPr/>
          </p:nvGraphicFramePr>
          <p:xfrm>
            <a:off x="7419975" y="2378075"/>
            <a:ext cx="122555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63280" imgH="431640" progId="Equation.DSMT4">
                    <p:embed/>
                  </p:oleObj>
                </mc:Choice>
                <mc:Fallback>
                  <p:oleObj name="Equation" r:id="rId11" imgW="863280" imgH="431640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975" y="2378075"/>
                          <a:ext cx="1225550" cy="612775"/>
                        </a:xfrm>
                        <a:prstGeom prst="rect">
                          <a:avLst/>
                        </a:prstGeom>
                        <a:solidFill>
                          <a:srgbClr val="FF7C80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6711135" y="2895067"/>
              <a:ext cx="417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 i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I</a:t>
              </a:r>
              <a:r>
                <a:rPr lang="sl-SI" sz="2400" b="1" baseline="-250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R</a:t>
              </a:r>
              <a:endParaRPr lang="en-US" sz="2400" b="1" baseline="-25000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eft Brace 53"/>
            <p:cNvSpPr/>
            <p:nvPr/>
          </p:nvSpPr>
          <p:spPr bwMode="auto">
            <a:xfrm rot="16200000">
              <a:off x="6877401" y="2576574"/>
              <a:ext cx="89522" cy="736099"/>
            </a:xfrm>
            <a:prstGeom prst="leftBrace">
              <a:avLst>
                <a:gd name="adj1" fmla="val 52734"/>
                <a:gd name="adj2" fmla="val 50555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2400" b="0" i="0" u="none" strike="noStrike" cap="none" normalizeH="0" baseline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AutoShape 50"/>
          <p:cNvSpPr>
            <a:spLocks noChangeArrowheads="1"/>
          </p:cNvSpPr>
          <p:nvPr/>
        </p:nvSpPr>
        <p:spPr bwMode="auto">
          <a:xfrm>
            <a:off x="4112348" y="5142152"/>
            <a:ext cx="288032" cy="144016"/>
          </a:xfrm>
          <a:custGeom>
            <a:avLst/>
            <a:gdLst>
              <a:gd name="T0" fmla="*/ 7258050 w 21600"/>
              <a:gd name="T1" fmla="*/ 0 h 21600"/>
              <a:gd name="T2" fmla="*/ 0 w 21600"/>
              <a:gd name="T3" fmla="*/ 2150533 h 21600"/>
              <a:gd name="T4" fmla="*/ 7258050 w 21600"/>
              <a:gd name="T5" fmla="*/ 4301067 h 21600"/>
              <a:gd name="T6" fmla="*/ 9677400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40845" y="3898864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2400" dirty="0">
                <a:solidFill>
                  <a:srgbClr val="990000"/>
                </a:solidFill>
                <a:latin typeface="Arial Black" pitchFamily="34" charset="0"/>
              </a:rPr>
              <a:t>1.</a:t>
            </a:r>
            <a:endParaRPr lang="en-US" altLang="en-US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934318" y="3260006"/>
            <a:ext cx="5257902" cy="2547643"/>
            <a:chOff x="4191000" y="609600"/>
            <a:chExt cx="4619625" cy="2238375"/>
          </a:xfrm>
        </p:grpSpPr>
        <p:pic>
          <p:nvPicPr>
            <p:cNvPr id="13" name="Picture 16" descr="scan"/>
            <p:cNvPicPr>
              <a:picLocks noChangeAspect="1" noChangeArrowheads="1"/>
            </p:cNvPicPr>
            <p:nvPr/>
          </p:nvPicPr>
          <p:blipFill>
            <a:blip r:embed="rId3" cstate="print"/>
            <a:srcRect r="60413" b="59149"/>
            <a:stretch>
              <a:fillRect/>
            </a:stretch>
          </p:blipFill>
          <p:spPr bwMode="auto">
            <a:xfrm>
              <a:off x="4191000" y="619125"/>
              <a:ext cx="1828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scan"/>
            <p:cNvPicPr>
              <a:picLocks noChangeAspect="1" noChangeArrowheads="1"/>
            </p:cNvPicPr>
            <p:nvPr/>
          </p:nvPicPr>
          <p:blipFill>
            <a:blip r:embed="rId3" cstate="print"/>
            <a:srcRect l="39587"/>
            <a:stretch>
              <a:fillRect/>
            </a:stretch>
          </p:blipFill>
          <p:spPr bwMode="auto">
            <a:xfrm>
              <a:off x="6019800" y="609600"/>
              <a:ext cx="2790825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scan"/>
            <p:cNvPicPr>
              <a:picLocks noChangeAspect="1" noChangeArrowheads="1"/>
            </p:cNvPicPr>
            <p:nvPr/>
          </p:nvPicPr>
          <p:blipFill>
            <a:blip r:embed="rId3" cstate="print"/>
            <a:srcRect t="40851" r="60413"/>
            <a:stretch>
              <a:fillRect/>
            </a:stretch>
          </p:blipFill>
          <p:spPr bwMode="auto">
            <a:xfrm>
              <a:off x="4200525" y="1514475"/>
              <a:ext cx="18288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25487" y="1327622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2400" dirty="0">
                <a:solidFill>
                  <a:srgbClr val="990000"/>
                </a:solidFill>
                <a:latin typeface="Arial Black" pitchFamily="34" charset="0"/>
              </a:rPr>
              <a:t>2.</a:t>
            </a:r>
            <a:endParaRPr lang="en-US" altLang="en-US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931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15311"/>
              </p:ext>
            </p:extLst>
          </p:nvPr>
        </p:nvGraphicFramePr>
        <p:xfrm>
          <a:off x="1214438" y="1246957"/>
          <a:ext cx="6715125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560" imgH="1041120" progId="Equation.DSMT4">
                  <p:embed/>
                </p:oleObj>
              </mc:Choice>
              <mc:Fallback>
                <p:oleObj name="Equation" r:id="rId4" imgW="416556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246957"/>
                        <a:ext cx="6715125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60240" y="1217577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2400" dirty="0">
                <a:solidFill>
                  <a:srgbClr val="990000"/>
                </a:solidFill>
                <a:latin typeface="Arial Black" pitchFamily="34" charset="0"/>
              </a:rPr>
              <a:t>3.</a:t>
            </a:r>
            <a:endParaRPr lang="en-US" altLang="en-US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931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40027"/>
              </p:ext>
            </p:extLst>
          </p:nvPr>
        </p:nvGraphicFramePr>
        <p:xfrm>
          <a:off x="1352748" y="1769616"/>
          <a:ext cx="6388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62160" imgH="1117440" progId="Equation.DSMT4">
                  <p:embed/>
                </p:oleObj>
              </mc:Choice>
              <mc:Fallback>
                <p:oleObj name="Equation" r:id="rId3" imgW="396216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748" y="1769616"/>
                        <a:ext cx="63881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3883"/>
              </p:ext>
            </p:extLst>
          </p:nvPr>
        </p:nvGraphicFramePr>
        <p:xfrm>
          <a:off x="1352748" y="1268760"/>
          <a:ext cx="2643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253800" progId="Equation.DSMT4">
                  <p:embed/>
                </p:oleObj>
              </mc:Choice>
              <mc:Fallback>
                <p:oleObj name="Equation" r:id="rId5" imgW="16380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748" y="1268760"/>
                        <a:ext cx="26431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3528" y="980728"/>
            <a:ext cx="2736076" cy="3204000"/>
            <a:chOff x="323528" y="980728"/>
            <a:chExt cx="2736076" cy="3204000"/>
          </a:xfrm>
        </p:grpSpPr>
        <p:pic>
          <p:nvPicPr>
            <p:cNvPr id="11" name="Picture 4" descr="C:\My Documents\Nastava\Predavanja\PPP\Slike\ba7666-11,28a.jpg"/>
            <p:cNvPicPr>
              <a:picLocks noChangeAspect="1" noChangeArrowheads="1"/>
            </p:cNvPicPr>
            <p:nvPr/>
          </p:nvPicPr>
          <p:blipFill>
            <a:blip r:embed="rId3" cstate="print"/>
            <a:srcRect t="10954"/>
            <a:stretch>
              <a:fillRect/>
            </a:stretch>
          </p:blipFill>
          <p:spPr bwMode="auto">
            <a:xfrm>
              <a:off x="323528" y="980728"/>
              <a:ext cx="2736076" cy="32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1364906" y="3079245"/>
              <a:ext cx="189574" cy="7155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88962" y="3835400"/>
          <a:ext cx="3039674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96880" progId="Equation.DSMT4">
                  <p:embed/>
                </p:oleObj>
              </mc:Choice>
              <mc:Fallback>
                <p:oleObj name="Equation" r:id="rId4" imgW="157464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" y="3835400"/>
                        <a:ext cx="3039674" cy="115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427037" y="5130799"/>
          <a:ext cx="3207234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596880" progId="Equation.DSMT4">
                  <p:embed/>
                </p:oleObj>
              </mc:Choice>
              <mc:Fallback>
                <p:oleObj name="Equation" r:id="rId6" imgW="1663560" imgH="596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30799"/>
                        <a:ext cx="3207234" cy="115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360168" y="4365625"/>
          <a:ext cx="4532312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760" imgH="685800" progId="Equation.DSMT4">
                  <p:embed/>
                </p:oleObj>
              </mc:Choice>
              <mc:Fallback>
                <p:oleObj name="Equation" r:id="rId8" imgW="233676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168" y="4365625"/>
                        <a:ext cx="4532312" cy="13319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 bwMode="auto">
          <a:xfrm>
            <a:off x="3698717" y="3789040"/>
            <a:ext cx="216024" cy="2455006"/>
          </a:xfrm>
          <a:prstGeom prst="rightBrace">
            <a:avLst>
              <a:gd name="adj1" fmla="val 87859"/>
              <a:gd name="adj2" fmla="val 50000"/>
            </a:avLst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utoShape 50"/>
          <p:cNvSpPr>
            <a:spLocks noChangeArrowheads="1"/>
          </p:cNvSpPr>
          <p:nvPr/>
        </p:nvSpPr>
        <p:spPr bwMode="auto">
          <a:xfrm>
            <a:off x="3979167" y="4950623"/>
            <a:ext cx="288032" cy="144016"/>
          </a:xfrm>
          <a:custGeom>
            <a:avLst/>
            <a:gdLst>
              <a:gd name="T0" fmla="*/ 7258050 w 21600"/>
              <a:gd name="T1" fmla="*/ 0 h 21600"/>
              <a:gd name="T2" fmla="*/ 0 w 21600"/>
              <a:gd name="T3" fmla="*/ 2150533 h 21600"/>
              <a:gd name="T4" fmla="*/ 7258050 w 21600"/>
              <a:gd name="T5" fmla="*/ 4301067 h 21600"/>
              <a:gd name="T6" fmla="*/ 9677400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779726" y="22867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2400" dirty="0">
                <a:solidFill>
                  <a:srgbClr val="990000"/>
                </a:solidFill>
                <a:latin typeface="Arial Black" pitchFamily="34" charset="0"/>
              </a:rPr>
              <a:t>4.</a:t>
            </a:r>
            <a:endParaRPr lang="en-US" altLang="en-US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952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82606"/>
              </p:ext>
            </p:extLst>
          </p:nvPr>
        </p:nvGraphicFramePr>
        <p:xfrm>
          <a:off x="4360168" y="2296258"/>
          <a:ext cx="25463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20" imgH="215640" progId="Equation.DSMT4">
                  <p:embed/>
                </p:oleObj>
              </mc:Choice>
              <mc:Fallback>
                <p:oleObj name="Equation" r:id="rId10" imgW="1244520" imgH="215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168" y="2296258"/>
                        <a:ext cx="2546350" cy="4429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Rezultujući nivo složenog zvuka 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58010" y="1022064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2400" dirty="0">
                <a:solidFill>
                  <a:srgbClr val="990000"/>
                </a:solidFill>
                <a:latin typeface="Arial Black" pitchFamily="34" charset="0"/>
              </a:rPr>
              <a:t>5.</a:t>
            </a:r>
            <a:endParaRPr lang="en-US" altLang="en-US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962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1040"/>
              </p:ext>
            </p:extLst>
          </p:nvPr>
        </p:nvGraphicFramePr>
        <p:xfrm>
          <a:off x="593725" y="1124744"/>
          <a:ext cx="4483100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2108160" progId="Equation.DSMT4">
                  <p:embed/>
                </p:oleObj>
              </mc:Choice>
              <mc:Fallback>
                <p:oleObj name="Equation" r:id="rId3" imgW="2781000" imgH="2108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124744"/>
                        <a:ext cx="4483100" cy="339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211960" y="1628800"/>
            <a:ext cx="4536107" cy="3297735"/>
            <a:chOff x="4211960" y="3036411"/>
            <a:chExt cx="4536107" cy="3297735"/>
          </a:xfrm>
        </p:grpSpPr>
        <p:grpSp>
          <p:nvGrpSpPr>
            <p:cNvPr id="18" name="Group 17"/>
            <p:cNvGrpSpPr/>
            <p:nvPr/>
          </p:nvGrpSpPr>
          <p:grpSpPr>
            <a:xfrm>
              <a:off x="4211960" y="3068960"/>
              <a:ext cx="4536107" cy="3240360"/>
              <a:chOff x="4356373" y="3140968"/>
              <a:chExt cx="4536107" cy="3240360"/>
            </a:xfrm>
          </p:grpSpPr>
          <p:pic>
            <p:nvPicPr>
              <p:cNvPr id="14" name="Picture 1042" descr="N izvor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2737" r="42403"/>
              <a:stretch>
                <a:fillRect/>
              </a:stretch>
            </p:blipFill>
            <p:spPr bwMode="auto">
              <a:xfrm>
                <a:off x="4356373" y="3166186"/>
                <a:ext cx="4536107" cy="3215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6"/>
              <p:cNvSpPr/>
              <p:nvPr/>
            </p:nvSpPr>
            <p:spPr bwMode="auto">
              <a:xfrm>
                <a:off x="7668344" y="3140968"/>
                <a:ext cx="936104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129369" y="3036411"/>
              <a:ext cx="2442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x-none" dirty="0"/>
                <a:t>n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91195" y="5964814"/>
              <a:ext cx="1715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x-none" dirty="0"/>
                <a:t>n</a:t>
              </a:r>
              <a:endParaRPr lang="en-US" dirty="0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548383" y="1073038"/>
            <a:ext cx="6096197" cy="3756962"/>
            <a:chOff x="1524000" y="2492896"/>
            <a:chExt cx="6553200" cy="4038600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524000" y="2492896"/>
              <a:ext cx="6553200" cy="4038600"/>
              <a:chOff x="720" y="1824"/>
              <a:chExt cx="2620" cy="1471"/>
            </a:xfrm>
          </p:grpSpPr>
          <p:pic>
            <p:nvPicPr>
              <p:cNvPr id="16" name="Picture 5" descr="C:\My Documents\Nastava\Predavanja\PPP\Slike\ba7666-11,2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995"/>
              <a:stretch>
                <a:fillRect/>
              </a:stretch>
            </p:blipFill>
            <p:spPr bwMode="auto">
              <a:xfrm>
                <a:off x="720" y="1833"/>
                <a:ext cx="2620" cy="1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2120" cy="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77281" y="5847538"/>
              <a:ext cx="554959" cy="495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08000" bIns="108000" rtlCol="0">
              <a:spAutoFit/>
            </a:bodyPr>
            <a:lstStyle/>
            <a:p>
              <a:r>
                <a:rPr lang="x-none" sz="1800" b="1" i="1" dirty="0"/>
                <a:t>L</a:t>
              </a:r>
              <a:r>
                <a:rPr lang="x-none" sz="1800" b="1" i="1" baseline="-25000" dirty="0"/>
                <a:t>res</a:t>
              </a:r>
              <a:endParaRPr lang="en-US" sz="1800" b="1" i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7784" y="5847538"/>
              <a:ext cx="436338" cy="495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08000" bIns="108000" rtlCol="0">
              <a:spAutoFit/>
            </a:bodyPr>
            <a:lstStyle/>
            <a:p>
              <a:r>
                <a:rPr lang="x-none" sz="1800" b="1" i="1" dirty="0"/>
                <a:t>L</a:t>
              </a:r>
              <a:r>
                <a:rPr lang="x-none" sz="1800" b="1" i="1" baseline="-25000" dirty="0"/>
                <a:t>U</a:t>
              </a:r>
              <a:endParaRPr lang="en-US" sz="1800" b="1" i="1" baseline="-250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Nivo specifičnog zvuka</a:t>
            </a: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13355"/>
              </p:ext>
            </p:extLst>
          </p:nvPr>
        </p:nvGraphicFramePr>
        <p:xfrm>
          <a:off x="2532732" y="5047828"/>
          <a:ext cx="41275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711000" progId="Equation.DSMT4">
                  <p:embed/>
                </p:oleObj>
              </mc:Choice>
              <mc:Fallback>
                <p:oleObj name="Equation" r:id="rId4" imgW="22730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32" y="5047828"/>
                        <a:ext cx="41275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Subjektivna jačina zvuka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370403" y="1081539"/>
            <a:ext cx="6385732" cy="5011757"/>
            <a:chOff x="4139952" y="3146425"/>
            <a:chExt cx="4397375" cy="3451225"/>
          </a:xfrm>
        </p:grpSpPr>
        <p:pic>
          <p:nvPicPr>
            <p:cNvPr id="13" name="Picture 18" descr="C:\My Documents\Nastava\Predavanja\PPP\Slike\ba7660-06,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3146425"/>
              <a:ext cx="4397375" cy="345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868863" y="5538788"/>
              <a:ext cx="3409950" cy="628650"/>
              <a:chOff x="3356" y="3252"/>
              <a:chExt cx="2148" cy="396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356" y="3252"/>
                <a:ext cx="214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3768" y="3252"/>
                <a:ext cx="0" cy="3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4868863" y="5075238"/>
              <a:ext cx="2298700" cy="1092200"/>
              <a:chOff x="3356" y="2960"/>
              <a:chExt cx="1448" cy="688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3356" y="3548"/>
                <a:ext cx="14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3356" y="2960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3436" y="2968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4792" y="3536"/>
                <a:ext cx="0" cy="1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b="1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Subjektivna jačina zvuka</a:t>
            </a:r>
          </a:p>
        </p:txBody>
      </p:sp>
      <p:pic>
        <p:nvPicPr>
          <p:cNvPr id="11" name="Picture 2" descr="Резултат слика за loudness 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7" y="1014412"/>
            <a:ext cx="49625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835077" y="5843587"/>
            <a:ext cx="3456384" cy="49510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108000" bIns="108000" anchor="ctr" anchorCtr="1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f = 1000 [Hz] :  L</a:t>
            </a:r>
            <a:r>
              <a:rPr lang="sr-Latn-CS" sz="1800" b="1" noProof="1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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dB</a:t>
            </a:r>
            <a:r>
              <a:rPr lang="en-US" sz="1800" b="1" noProof="1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</a:t>
            </a:r>
            <a:r>
              <a:rPr lang="x-none" sz="1800" b="1" noProof="1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sr-Latn-CS" sz="1800" b="1" noProof="1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</a:t>
            </a:r>
            <a:r>
              <a:rPr lang="sr-Latn-CS" sz="1800" b="1" noProof="1">
                <a:solidFill>
                  <a:srgbClr val="000066"/>
                </a:solidFill>
                <a:latin typeface="Arial" charset="0"/>
                <a:cs typeface="Arial" charset="0"/>
              </a:rPr>
              <a:t>fon</a:t>
            </a:r>
            <a:r>
              <a:rPr lang="sr-Latn-CS" sz="1800" b="1" noProof="1">
                <a:solidFill>
                  <a:srgbClr val="000066"/>
                </a:solidFill>
                <a:latin typeface="Arial" charset="0"/>
                <a:cs typeface="Arial" charset="0"/>
                <a:sym typeface="Symbol" pitchFamily="18" charset="2"/>
              </a:rPr>
              <a:t></a:t>
            </a:r>
            <a:endParaRPr lang="en-US" sz="1800" b="1" dirty="0">
              <a:solidFill>
                <a:srgbClr val="000066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743200" y="1316280"/>
            <a:ext cx="6248400" cy="3336856"/>
            <a:chOff x="2743200" y="1028624"/>
            <a:chExt cx="6248400" cy="3336856"/>
          </a:xfrm>
        </p:grpSpPr>
        <p:grpSp>
          <p:nvGrpSpPr>
            <p:cNvPr id="32" name="Group 31"/>
            <p:cNvGrpSpPr/>
            <p:nvPr/>
          </p:nvGrpSpPr>
          <p:grpSpPr>
            <a:xfrm>
              <a:off x="2743200" y="1028624"/>
              <a:ext cx="6248400" cy="3336856"/>
              <a:chOff x="2743200" y="533400"/>
              <a:chExt cx="6248400" cy="3336856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2743200" y="533400"/>
                <a:ext cx="6248400" cy="3336856"/>
                <a:chOff x="2646" y="1648"/>
                <a:chExt cx="3018" cy="2236"/>
              </a:xfrm>
            </p:grpSpPr>
            <p:pic>
              <p:nvPicPr>
                <p:cNvPr id="16" name="Picture 6" descr="C:\My Documents\Nastava\Predavanja\PPP\Slike\izofonske1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46" y="1648"/>
                  <a:ext cx="3018" cy="2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3222" y="3657"/>
                  <a:ext cx="187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Izofonske</a:t>
                  </a:r>
                  <a:r>
                    <a:rPr lang="en-US" altLang="en-US" sz="1600" b="1" i="1" dirty="0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linije</a:t>
                  </a:r>
                  <a:r>
                    <a:rPr lang="en-US" altLang="en-US" sz="1600" b="1" i="1" dirty="0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po</a:t>
                  </a:r>
                  <a:r>
                    <a:rPr lang="en-US" altLang="en-US" sz="1600" b="1" i="1" dirty="0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Fle</a:t>
                  </a:r>
                  <a:r>
                    <a:rPr lang="sl-SI" altLang="en-US" sz="1600" b="1" i="1" dirty="0">
                      <a:solidFill>
                        <a:srgbClr val="000066"/>
                      </a:solidFill>
                      <a:latin typeface="Arial" charset="0"/>
                    </a:rPr>
                    <a:t>č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eru</a:t>
                  </a:r>
                  <a:r>
                    <a:rPr lang="en-US" altLang="en-US" sz="1600" b="1" i="1" dirty="0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i</a:t>
                  </a:r>
                  <a:r>
                    <a:rPr lang="en-US" altLang="en-US" sz="1600" b="1" i="1" dirty="0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  <a:r>
                    <a:rPr lang="en-US" altLang="en-US" sz="1600" b="1" i="1" dirty="0" err="1">
                      <a:solidFill>
                        <a:srgbClr val="000066"/>
                      </a:solidFill>
                      <a:latin typeface="Arial" charset="0"/>
                      <a:cs typeface="Times New Roman" pitchFamily="18" charset="0"/>
                    </a:rPr>
                    <a:t>Mansonu</a:t>
                  </a:r>
                  <a:endParaRPr lang="en-GB" altLang="en-US" sz="1600" b="1" i="1" dirty="0">
                    <a:solidFill>
                      <a:srgbClr val="000066"/>
                    </a:solidFill>
                    <a:latin typeface="Arial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 flipH="1" flipV="1">
                <a:off x="5117770" y="1985647"/>
                <a:ext cx="17868" cy="1300099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 type="triangl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 flipH="1">
                <a:off x="3438144" y="2007221"/>
                <a:ext cx="1686482" cy="8000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 type="triangl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V="1">
                <a:off x="3429000" y="2146069"/>
                <a:ext cx="2181340" cy="3405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med"/>
                <a:tailEnd type="triangl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>
                  <a:ln>
                    <a:solidFill>
                      <a:srgbClr val="006600"/>
                    </a:solidFill>
                  </a:ln>
                </a:endParaRPr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flipH="1">
                <a:off x="5609772" y="2154332"/>
                <a:ext cx="3322" cy="1128995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triangle" w="sm" len="med"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>
                  <a:ln>
                    <a:solidFill>
                      <a:srgbClr val="006600"/>
                    </a:solidFill>
                  </a:ln>
                </a:endParaRPr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auto">
              <a:xfrm>
                <a:off x="5022435" y="1907619"/>
                <a:ext cx="180000" cy="180000"/>
              </a:xfrm>
              <a:prstGeom prst="ellipse">
                <a:avLst/>
              </a:prstGeom>
              <a:noFill/>
              <a:ln w="28575">
                <a:solidFill>
                  <a:srgbClr val="66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FFCC99"/>
                  </a:solidFill>
                </a:endParaRPr>
              </a:p>
            </p:txBody>
          </p: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996721" y="3771207"/>
              <a:ext cx="2789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x-none" altLang="en-US" sz="1300" b="1" i="1" dirty="0">
                  <a:solidFill>
                    <a:srgbClr val="660033"/>
                  </a:solidFill>
                  <a:latin typeface="Arial" charset="0"/>
                  <a:cs typeface="Times New Roman" pitchFamily="18" charset="0"/>
                </a:rPr>
                <a:t>200</a:t>
              </a:r>
              <a:endParaRPr lang="en-US" altLang="en-US" sz="1300" b="1" i="1" dirty="0">
                <a:solidFill>
                  <a:srgbClr val="660033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5470176" y="3775657"/>
              <a:ext cx="2789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x-none" altLang="en-US" sz="1300" b="1" i="1" dirty="0">
                  <a:solidFill>
                    <a:srgbClr val="006600"/>
                  </a:solidFill>
                  <a:latin typeface="Arial" charset="0"/>
                  <a:cs typeface="Times New Roman" pitchFamily="18" charset="0"/>
                </a:rPr>
                <a:t>400</a:t>
              </a:r>
              <a:endParaRPr lang="en-US" altLang="en-US" sz="1300" b="1" i="1" dirty="0">
                <a:solidFill>
                  <a:srgbClr val="0066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3200504" y="254839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x-none" altLang="en-US" sz="1400" b="1" i="1" dirty="0">
                  <a:latin typeface="Arial" charset="0"/>
                  <a:cs typeface="Times New Roman" pitchFamily="18" charset="0"/>
                </a:rPr>
                <a:t>50</a:t>
              </a:r>
              <a:endParaRPr lang="en-US" altLang="en-US" sz="1400" b="1" i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5586392" y="2626822"/>
              <a:ext cx="45719" cy="45719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Subjektivna jačina zvuka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19438" y="1187460"/>
            <a:ext cx="180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1800" b="1" dirty="0" err="1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Primeri</a:t>
            </a:r>
            <a:r>
              <a:rPr lang="en-US" altLang="en-US" sz="18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:</a:t>
            </a:r>
            <a:endParaRPr lang="en-GB" altLang="en-US" sz="1800" b="1" dirty="0">
              <a:solidFill>
                <a:srgbClr val="8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17355" y="1916456"/>
            <a:ext cx="25571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50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dB,  </a:t>
            </a:r>
            <a:r>
              <a:rPr lang="en-US" altLang="en-US" sz="1800" b="1" i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400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Hz:</a:t>
            </a:r>
            <a:endParaRPr lang="sr-Latn-CS" altLang="en-US" sz="1800" b="1" dirty="0">
              <a:solidFill>
                <a:srgbClr val="0066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1800" b="1" noProof="1">
                <a:solidFill>
                  <a:srgbClr val="006600"/>
                </a:solidFill>
                <a:latin typeface="Arial" charset="0"/>
                <a:sym typeface="Symbol" pitchFamily="18" charset="2"/>
              </a:rPr>
              <a:t>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48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fon</a:t>
            </a:r>
            <a:r>
              <a:rPr lang="x-none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a</a:t>
            </a:r>
            <a:endParaRPr lang="en-US" altLang="en-US" sz="1800" b="1" dirty="0">
              <a:solidFill>
                <a:srgbClr val="0066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33544" y="3068584"/>
            <a:ext cx="2754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noProof="1">
                <a:solidFill>
                  <a:srgbClr val="660033"/>
                </a:solidFill>
                <a:latin typeface="Arial" charset="0"/>
                <a:sym typeface="Symbol" pitchFamily="18" charset="2"/>
              </a:rPr>
              <a:t></a:t>
            </a:r>
            <a:r>
              <a:rPr lang="x-none" altLang="en-US" sz="1800" b="1" noProof="1">
                <a:solidFill>
                  <a:srgbClr val="660033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50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fon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x-none" altLang="en-US" sz="1800" b="1" i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i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i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200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Hz:</a:t>
            </a:r>
            <a:endParaRPr lang="sr-Latn-CS" altLang="en-US" sz="1800" b="1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58 </a:t>
            </a:r>
            <a:r>
              <a:rPr lang="en-US" altLang="en-US" sz="1800" b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dB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772816"/>
            <a:ext cx="8244056" cy="453650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Razlog za upotrebu nivoa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Definicija nivoa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Skala nivoa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Promena nivoa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Rezultujući nivo složenog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Nivo zvuka specifičnog izvora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Subjektivna jačina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Glasnost zvuka;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Ponderacione frekvencijske krive;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Ekvivalentni nivo buke;</a:t>
            </a:r>
          </a:p>
          <a:p>
            <a:pPr algn="l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Nivo izloženosti zvuku.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dirty="0">
                <a:solidFill>
                  <a:srgbClr val="A50021"/>
                </a:solidFill>
                <a:latin typeface="Arial Black" pitchFamily="34" charset="0"/>
              </a:rPr>
              <a:t>OBJEKTIVNE I SUBJEKTIVNE VELIČINE ZA OPISIVANJE ENERGIJE I PERCEPCIJE ZVUKA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B04FC-3149-4F95-BA9F-ACEF2C70F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56892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Subjektivna jačina zvuka</a:t>
            </a:r>
          </a:p>
        </p:txBody>
      </p:sp>
      <p:sp>
        <p:nvSpPr>
          <p:cNvPr id="31" name="AutoShape 10" descr="Резултат слика за decibel scale"/>
          <p:cNvSpPr>
            <a:spLocks noChangeAspect="1" noChangeArrowheads="1"/>
          </p:cNvSpPr>
          <p:nvPr/>
        </p:nvSpPr>
        <p:spPr bwMode="auto">
          <a:xfrm>
            <a:off x="260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Arial" charset="0"/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5536" y="1826600"/>
            <a:ext cx="4608512" cy="2106456"/>
            <a:chOff x="323528" y="3789040"/>
            <a:chExt cx="4608512" cy="2106456"/>
          </a:xfrm>
        </p:grpSpPr>
        <p:sp>
          <p:nvSpPr>
            <p:cNvPr id="32" name="AutoShape 46"/>
            <p:cNvSpPr>
              <a:spLocks noChangeArrowheads="1"/>
            </p:cNvSpPr>
            <p:nvPr/>
          </p:nvSpPr>
          <p:spPr bwMode="auto">
            <a:xfrm flipH="1">
              <a:off x="3348040" y="4221088"/>
              <a:ext cx="1440000" cy="684000"/>
            </a:xfrm>
            <a:prstGeom prst="notchedRightArrow">
              <a:avLst>
                <a:gd name="adj1" fmla="val 50000"/>
                <a:gd name="adj2" fmla="val 62563"/>
              </a:avLst>
            </a:prstGeom>
            <a:gradFill rotWithShape="0">
              <a:gsLst>
                <a:gs pos="0">
                  <a:srgbClr val="CCFF99"/>
                </a:gs>
                <a:gs pos="100000">
                  <a:srgbClr val="FF977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>
              <a:spAutoFit/>
            </a:bodyPr>
            <a:lstStyle/>
            <a:p>
              <a:pPr algn="ctr"/>
              <a:r>
                <a:rPr lang="en-US" sz="1600" b="1" dirty="0" err="1">
                  <a:latin typeface="Arial" charset="0"/>
                  <a:cs typeface="Arial" charset="0"/>
                </a:rPr>
                <a:t>normalno</a:t>
              </a:r>
              <a:endParaRPr lang="en-GB" sz="16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47"/>
            <p:cNvGrpSpPr>
              <a:grpSpLocks/>
            </p:cNvGrpSpPr>
            <p:nvPr/>
          </p:nvGrpSpPr>
          <p:grpSpPr bwMode="auto">
            <a:xfrm>
              <a:off x="1636393" y="3945285"/>
              <a:ext cx="1711326" cy="1803400"/>
              <a:chOff x="3574" y="2733"/>
              <a:chExt cx="1078" cy="1136"/>
            </a:xfrm>
          </p:grpSpPr>
          <p:sp>
            <p:nvSpPr>
              <p:cNvPr id="38" name="Text Box 48"/>
              <p:cNvSpPr txBox="1">
                <a:spLocks noChangeArrowheads="1"/>
              </p:cNvSpPr>
              <p:nvPr/>
            </p:nvSpPr>
            <p:spPr bwMode="auto">
              <a:xfrm>
                <a:off x="3726" y="2733"/>
                <a:ext cx="83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b="1" dirty="0">
                    <a:solidFill>
                      <a:srgbClr val="009900"/>
                    </a:solidFill>
                    <a:latin typeface="Arial" charset="0"/>
                    <a:cs typeface="Arial" charset="0"/>
                  </a:rPr>
                  <a:t>0 - 40 </a:t>
                </a:r>
                <a:r>
                  <a:rPr lang="en-US" sz="1800" b="1" dirty="0" err="1">
                    <a:solidFill>
                      <a:srgbClr val="009900"/>
                    </a:solidFill>
                    <a:latin typeface="Arial" charset="0"/>
                    <a:cs typeface="Arial" charset="0"/>
                  </a:rPr>
                  <a:t>fon</a:t>
                </a:r>
                <a:r>
                  <a:rPr lang="x-none" sz="1800" b="1" dirty="0">
                    <a:solidFill>
                      <a:srgbClr val="0099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1800" b="1" dirty="0">
                  <a:solidFill>
                    <a:srgbClr val="0099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3645" y="3003"/>
                <a:ext cx="9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b="1" dirty="0">
                    <a:solidFill>
                      <a:srgbClr val="336600"/>
                    </a:solidFill>
                    <a:latin typeface="Arial" charset="0"/>
                    <a:cs typeface="Arial" charset="0"/>
                  </a:rPr>
                  <a:t>50 - 70 </a:t>
                </a:r>
                <a:r>
                  <a:rPr lang="en-US" sz="1800" b="1" dirty="0" err="1">
                    <a:solidFill>
                      <a:srgbClr val="336600"/>
                    </a:solidFill>
                    <a:latin typeface="Arial" charset="0"/>
                    <a:cs typeface="Arial" charset="0"/>
                  </a:rPr>
                  <a:t>fon</a:t>
                </a:r>
                <a:r>
                  <a:rPr lang="x-none" sz="1800" b="1" dirty="0">
                    <a:solidFill>
                      <a:srgbClr val="3366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1800" b="1" dirty="0">
                  <a:solidFill>
                    <a:srgbClr val="3366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Text Box 50"/>
              <p:cNvSpPr txBox="1">
                <a:spLocks noChangeArrowheads="1"/>
              </p:cNvSpPr>
              <p:nvPr/>
            </p:nvSpPr>
            <p:spPr bwMode="auto">
              <a:xfrm>
                <a:off x="3645" y="3309"/>
                <a:ext cx="9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80 - 90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fon</a:t>
                </a:r>
                <a:r>
                  <a:rPr lang="x-none" sz="18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1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Text Box 51"/>
              <p:cNvSpPr txBox="1">
                <a:spLocks noChangeArrowheads="1"/>
              </p:cNvSpPr>
              <p:nvPr/>
            </p:nvSpPr>
            <p:spPr bwMode="auto">
              <a:xfrm>
                <a:off x="3574" y="3636"/>
                <a:ext cx="10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  <a:cs typeface="Arial" charset="0"/>
                  </a:rPr>
                  <a:t>100 - 120 </a:t>
                </a: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  <a:cs typeface="Arial" charset="0"/>
                  </a:rPr>
                  <a:t>fon</a:t>
                </a:r>
                <a:r>
                  <a:rPr lang="x-none" sz="1800" b="1" dirty="0">
                    <a:solidFill>
                      <a:srgbClr val="CC00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1800" b="1" dirty="0">
                  <a:solidFill>
                    <a:srgbClr val="CC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" name="AutoShape 52"/>
            <p:cNvSpPr>
              <a:spLocks noChangeArrowheads="1"/>
            </p:cNvSpPr>
            <p:nvPr/>
          </p:nvSpPr>
          <p:spPr bwMode="auto">
            <a:xfrm>
              <a:off x="323528" y="3789040"/>
              <a:ext cx="1440000" cy="684000"/>
            </a:xfrm>
            <a:prstGeom prst="notchedRightArrow">
              <a:avLst>
                <a:gd name="adj1" fmla="val 50000"/>
                <a:gd name="adj2" fmla="val 6037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b="1" dirty="0" err="1">
                  <a:latin typeface="Arial" charset="0"/>
                  <a:cs typeface="Arial" charset="0"/>
                </a:rPr>
                <a:t>mirno</a:t>
              </a:r>
              <a:endParaRPr lang="en-GB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AutoShape 53"/>
            <p:cNvSpPr>
              <a:spLocks noChangeArrowheads="1"/>
            </p:cNvSpPr>
            <p:nvPr/>
          </p:nvSpPr>
          <p:spPr bwMode="auto">
            <a:xfrm>
              <a:off x="323529" y="4689216"/>
              <a:ext cx="1440000" cy="684000"/>
            </a:xfrm>
            <a:prstGeom prst="notchedRightArrow">
              <a:avLst>
                <a:gd name="adj1" fmla="val 50000"/>
                <a:gd name="adj2" fmla="val 60310"/>
              </a:avLst>
            </a:prstGeom>
            <a:gradFill rotWithShape="0">
              <a:gsLst>
                <a:gs pos="0">
                  <a:srgbClr val="CCFF99"/>
                </a:gs>
                <a:gs pos="100000">
                  <a:srgbClr val="FF33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bu</a:t>
              </a:r>
              <a:r>
                <a:rPr lang="sl-SI" sz="1600" b="1">
                  <a:latin typeface="Arial" charset="0"/>
                  <a:cs typeface="Arial" charset="0"/>
                </a:rPr>
                <a:t>č</a:t>
              </a:r>
              <a:r>
                <a:rPr lang="en-US" sz="1600" b="1">
                  <a:latin typeface="Arial" charset="0"/>
                  <a:cs typeface="Arial" charset="0"/>
                </a:rPr>
                <a:t>no</a:t>
              </a:r>
              <a:endParaRPr lang="en-GB" sz="1600" b="1">
                <a:latin typeface="Arial" charset="0"/>
                <a:cs typeface="Arial" charset="0"/>
              </a:endParaRPr>
            </a:p>
          </p:txBody>
        </p:sp>
        <p:sp>
          <p:nvSpPr>
            <p:cNvPr id="44" name="AutoShape 54"/>
            <p:cNvSpPr>
              <a:spLocks noChangeArrowheads="1"/>
            </p:cNvSpPr>
            <p:nvPr/>
          </p:nvSpPr>
          <p:spPr bwMode="auto">
            <a:xfrm flipH="1">
              <a:off x="3348040" y="5211496"/>
              <a:ext cx="1584000" cy="684000"/>
            </a:xfrm>
            <a:prstGeom prst="notchedRightArrow">
              <a:avLst>
                <a:gd name="adj1" fmla="val 50000"/>
                <a:gd name="adj2" fmla="val 668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>
              <a:spAutoFit/>
            </a:bodyPr>
            <a:lstStyle/>
            <a:p>
              <a:pPr algn="ctr"/>
              <a:r>
                <a:rPr lang="en-US" sz="1600" b="1" dirty="0" err="1">
                  <a:latin typeface="Arial" charset="0"/>
                  <a:cs typeface="Arial" charset="0"/>
                </a:rPr>
                <a:t>vrlo</a:t>
              </a:r>
              <a:r>
                <a:rPr lang="en-US" sz="1600" b="1" dirty="0">
                  <a:latin typeface="Arial" charset="0"/>
                  <a:cs typeface="Arial" charset="0"/>
                </a:rPr>
                <a:t> </a:t>
              </a:r>
              <a:r>
                <a:rPr lang="en-US" sz="1600" b="1" dirty="0" err="1">
                  <a:latin typeface="Arial" charset="0"/>
                  <a:cs typeface="Arial" charset="0"/>
                </a:rPr>
                <a:t>bu</a:t>
              </a:r>
              <a:r>
                <a:rPr lang="sl-SI" sz="1600" b="1" dirty="0">
                  <a:latin typeface="Arial" charset="0"/>
                  <a:cs typeface="Arial" charset="0"/>
                </a:rPr>
                <a:t>č</a:t>
              </a:r>
              <a:r>
                <a:rPr lang="en-US" sz="1600" b="1" dirty="0">
                  <a:latin typeface="Arial" charset="0"/>
                  <a:cs typeface="Arial" charset="0"/>
                </a:rPr>
                <a:t>no</a:t>
              </a:r>
              <a:endParaRPr lang="en-GB" sz="1600" b="1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488" y="1096512"/>
            <a:ext cx="3672000" cy="51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Glasnost zvuka</a:t>
            </a:r>
          </a:p>
        </p:txBody>
      </p:sp>
      <p:sp>
        <p:nvSpPr>
          <p:cNvPr id="31" name="AutoShape 10" descr="Резултат слика за decibel scale"/>
          <p:cNvSpPr>
            <a:spLocks noChangeAspect="1" noChangeArrowheads="1"/>
          </p:cNvSpPr>
          <p:nvPr/>
        </p:nvSpPr>
        <p:spPr bwMode="auto">
          <a:xfrm>
            <a:off x="260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Arial" charset="0"/>
              <a:cs typeface="Arial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132640" y="1203081"/>
            <a:ext cx="4878720" cy="5094546"/>
            <a:chOff x="4254445" y="1410789"/>
            <a:chExt cx="4549921" cy="4774260"/>
          </a:xfrm>
        </p:grpSpPr>
        <p:pic>
          <p:nvPicPr>
            <p:cNvPr id="21" name="Picture 14" descr="C:\My Documents\Nastava\Predavanja\PPP\Slike\Glasnost.jpg"/>
            <p:cNvPicPr>
              <a:picLocks noChangeAspect="1" noChangeArrowheads="1"/>
            </p:cNvPicPr>
            <p:nvPr/>
          </p:nvPicPr>
          <p:blipFill>
            <a:blip r:embed="rId3" cstate="print"/>
            <a:srcRect l="5603" t="2933" r="3322" b="4534"/>
            <a:stretch>
              <a:fillRect/>
            </a:stretch>
          </p:blipFill>
          <p:spPr bwMode="auto">
            <a:xfrm>
              <a:off x="4415246" y="1410789"/>
              <a:ext cx="4389120" cy="448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505064" y="5877272"/>
              <a:ext cx="2451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400" b="1" dirty="0">
                  <a:latin typeface="Arial" charset="0"/>
                  <a:cs typeface="Times New Roman" pitchFamily="18" charset="0"/>
                  <a:sym typeface="Symbol"/>
                </a:rPr>
                <a:t></a:t>
              </a:r>
              <a:r>
                <a:rPr lang="x-none" altLang="en-US" sz="1400" b="1" dirty="0">
                  <a:latin typeface="Arial" charset="0"/>
                  <a:cs typeface="Times New Roman" pitchFamily="18" charset="0"/>
                  <a:sym typeface="Symbol"/>
                </a:rPr>
                <a:t> - </a:t>
              </a:r>
              <a:r>
                <a:rPr lang="en-US" altLang="en-US" sz="1400" b="1" dirty="0" err="1">
                  <a:latin typeface="Arial" charset="0"/>
                  <a:cs typeface="Times New Roman" pitchFamily="18" charset="0"/>
                </a:rPr>
                <a:t>subjektivna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400" b="1" dirty="0" err="1">
                  <a:latin typeface="Arial" charset="0"/>
                  <a:cs typeface="Times New Roman" pitchFamily="18" charset="0"/>
                </a:rPr>
                <a:t>jačina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  <a:sym typeface="Symbol" pitchFamily="18" charset="2"/>
                </a:rPr>
                <a:t></a:t>
              </a:r>
              <a:r>
                <a:rPr lang="en-US" altLang="en-US" sz="1400" b="1" dirty="0" err="1">
                  <a:latin typeface="Arial" charset="0"/>
                  <a:cs typeface="Times New Roman" pitchFamily="18" charset="0"/>
                </a:rPr>
                <a:t>fon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  <a:sym typeface="Symbol" pitchFamily="18" charset="2"/>
                </a:rPr>
                <a:t></a:t>
              </a:r>
              <a:endParaRPr lang="en-US" altLang="en-US" sz="14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 rot="16200000">
              <a:off x="3566597" y="3335621"/>
              <a:ext cx="16834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x-none" altLang="en-US" sz="1400" b="1" dirty="0">
                  <a:latin typeface="Arial" charset="0"/>
                  <a:cs typeface="Times New Roman" pitchFamily="18" charset="0"/>
                </a:rPr>
                <a:t>S - 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</a:rPr>
                <a:t>glasnost 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  <a:sym typeface="Symbol" pitchFamily="18" charset="2"/>
                </a:rPr>
                <a:t>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</a:rPr>
                <a:t>son</a:t>
              </a:r>
              <a:r>
                <a:rPr lang="en-US" altLang="en-US" sz="1400" b="1" dirty="0">
                  <a:latin typeface="Arial" charset="0"/>
                  <a:cs typeface="Times New Roman" pitchFamily="18" charset="0"/>
                  <a:sym typeface="Symbol" pitchFamily="18" charset="2"/>
                </a:rPr>
                <a:t></a:t>
              </a:r>
              <a:endParaRPr lang="en-US" altLang="en-US" sz="1400" b="1" dirty="0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Glasnost zvuka</a:t>
            </a: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58326"/>
              </p:ext>
            </p:extLst>
          </p:nvPr>
        </p:nvGraphicFramePr>
        <p:xfrm>
          <a:off x="1763688" y="1196824"/>
          <a:ext cx="121636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317362" progId="Equation.3">
                  <p:embed/>
                </p:oleObj>
              </mc:Choice>
              <mc:Fallback>
                <p:oleObj name="Equation" r:id="rId3" imgW="596641" imgH="31736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96824"/>
                        <a:ext cx="1216361" cy="64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85097"/>
              </p:ext>
            </p:extLst>
          </p:nvPr>
        </p:nvGraphicFramePr>
        <p:xfrm>
          <a:off x="251520" y="2157165"/>
          <a:ext cx="43434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419100" progId="Equation.3">
                  <p:embed/>
                </p:oleObj>
              </mc:Choice>
              <mc:Fallback>
                <p:oleObj name="Equation" r:id="rId5" imgW="21590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57165"/>
                        <a:ext cx="4343400" cy="8397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4725832" y="1091931"/>
            <a:ext cx="4094640" cy="4275780"/>
            <a:chOff x="4499992" y="1091928"/>
            <a:chExt cx="4356000" cy="4548702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4499992" y="1091928"/>
              <a:ext cx="4356000" cy="4548702"/>
              <a:chOff x="4254445" y="1410789"/>
              <a:chExt cx="4549921" cy="4774260"/>
            </a:xfrm>
          </p:grpSpPr>
          <p:pic>
            <p:nvPicPr>
              <p:cNvPr id="18" name="Picture 14" descr="C:\My Documents\Nastava\Predavanja\PPP\Slike\Glasnost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603" t="2933" r="3322" b="4534"/>
              <a:stretch>
                <a:fillRect/>
              </a:stretch>
            </p:blipFill>
            <p:spPr bwMode="auto">
              <a:xfrm>
                <a:off x="4415246" y="1410789"/>
                <a:ext cx="4389120" cy="448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5505064" y="5877272"/>
                <a:ext cx="24513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400" b="1" dirty="0">
                    <a:latin typeface="Arial" charset="0"/>
                    <a:cs typeface="Times New Roman" pitchFamily="18" charset="0"/>
                    <a:sym typeface="Symbol"/>
                  </a:rPr>
                  <a:t></a:t>
                </a:r>
                <a:r>
                  <a:rPr lang="x-none" altLang="en-US" sz="1400" b="1" dirty="0">
                    <a:latin typeface="Arial" charset="0"/>
                    <a:cs typeface="Times New Roman" pitchFamily="18" charset="0"/>
                    <a:sym typeface="Symbol"/>
                  </a:rPr>
                  <a:t> - </a:t>
                </a:r>
                <a:r>
                  <a:rPr lang="en-US" altLang="en-US" sz="1400" b="1" dirty="0" err="1">
                    <a:latin typeface="Arial" charset="0"/>
                    <a:cs typeface="Times New Roman" pitchFamily="18" charset="0"/>
                  </a:rPr>
                  <a:t>subjektivna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</a:rPr>
                  <a:t> </a:t>
                </a:r>
                <a:r>
                  <a:rPr lang="en-US" altLang="en-US" sz="1400" b="1" dirty="0" err="1">
                    <a:latin typeface="Arial" charset="0"/>
                    <a:cs typeface="Times New Roman" pitchFamily="18" charset="0"/>
                  </a:rPr>
                  <a:t>jačina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</a:rPr>
                  <a:t> 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  <a:sym typeface="Symbol" pitchFamily="18" charset="2"/>
                  </a:rPr>
                  <a:t></a:t>
                </a:r>
                <a:r>
                  <a:rPr lang="en-US" altLang="en-US" sz="1400" b="1" dirty="0" err="1">
                    <a:latin typeface="Arial" charset="0"/>
                    <a:cs typeface="Times New Roman" pitchFamily="18" charset="0"/>
                  </a:rPr>
                  <a:t>fon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  <a:sym typeface="Symbol" pitchFamily="18" charset="2"/>
                  </a:rPr>
                  <a:t></a:t>
                </a:r>
                <a:endParaRPr lang="en-US" altLang="en-US" sz="1400" b="1" dirty="0"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3566597" y="3335621"/>
                <a:ext cx="16834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x-none" altLang="en-US" sz="1400" b="1" dirty="0">
                    <a:latin typeface="Arial" charset="0"/>
                    <a:cs typeface="Times New Roman" pitchFamily="18" charset="0"/>
                  </a:rPr>
                  <a:t>S - 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</a:rPr>
                  <a:t>glasnost 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  <a:sym typeface="Symbol" pitchFamily="18" charset="2"/>
                  </a:rPr>
                  <a:t>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</a:rPr>
                  <a:t>son</a:t>
                </a:r>
                <a:r>
                  <a:rPr lang="en-US" altLang="en-US" sz="1400" b="1" dirty="0">
                    <a:latin typeface="Arial" charset="0"/>
                    <a:cs typeface="Times New Roman" pitchFamily="18" charset="0"/>
                    <a:sym typeface="Symbol" pitchFamily="18" charset="2"/>
                  </a:rPr>
                  <a:t></a:t>
                </a:r>
                <a:endParaRPr lang="en-US" altLang="en-US" sz="1400" b="1" dirty="0">
                  <a:latin typeface="Arial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Elbow Connector 33"/>
            <p:cNvCxnSpPr/>
            <p:nvPr/>
          </p:nvCxnSpPr>
          <p:spPr bwMode="auto">
            <a:xfrm rot="10800000">
              <a:off x="5008527" y="4038089"/>
              <a:ext cx="1248056" cy="1119986"/>
            </a:xfrm>
            <a:prstGeom prst="bentConnector3">
              <a:avLst>
                <a:gd name="adj1" fmla="val 582"/>
              </a:avLst>
            </a:prstGeom>
            <a:solidFill>
              <a:schemeClr val="accent1"/>
            </a:solidFill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Elbow Connector 41"/>
            <p:cNvCxnSpPr/>
            <p:nvPr/>
          </p:nvCxnSpPr>
          <p:spPr bwMode="auto">
            <a:xfrm rot="10800000">
              <a:off x="5021243" y="3356152"/>
              <a:ext cx="1868714" cy="1794430"/>
            </a:xfrm>
            <a:prstGeom prst="bentConnector3">
              <a:avLst>
                <a:gd name="adj1" fmla="val 1068"/>
              </a:avLst>
            </a:prstGeom>
            <a:solidFill>
              <a:schemeClr val="accent1"/>
            </a:solidFill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Elbow Connector 42"/>
            <p:cNvCxnSpPr/>
            <p:nvPr/>
          </p:nvCxnSpPr>
          <p:spPr bwMode="auto">
            <a:xfrm rot="10800000">
              <a:off x="5018150" y="3683151"/>
              <a:ext cx="1554667" cy="1477325"/>
            </a:xfrm>
            <a:prstGeom prst="bentConnector3">
              <a:avLst>
                <a:gd name="adj1" fmla="val 792"/>
              </a:avLst>
            </a:prstGeom>
            <a:solidFill>
              <a:schemeClr val="accent1"/>
            </a:solidFill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r="1240"/>
          <a:stretch/>
        </p:blipFill>
        <p:spPr bwMode="auto">
          <a:xfrm>
            <a:off x="755577" y="1346964"/>
            <a:ext cx="7560839" cy="431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Ponderacione frekvencijske krive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Ponderacione frekvencijske krive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150543" y="1268760"/>
            <a:ext cx="6842913" cy="4745990"/>
            <a:chOff x="3395538" y="1942876"/>
            <a:chExt cx="5568950" cy="3862388"/>
          </a:xfrm>
        </p:grpSpPr>
        <p:pic>
          <p:nvPicPr>
            <p:cNvPr id="14" name="Picture 29" descr="D:\Predavanja 2004-2005\Fizioloska akustika\Velicine\standard izofon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5538" y="1942876"/>
              <a:ext cx="5568950" cy="386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 bwMode="auto">
            <a:xfrm flipH="1">
              <a:off x="6779624" y="1991170"/>
              <a:ext cx="17131" cy="350829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711297" y="5660164"/>
              <a:ext cx="253525" cy="28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Ponderacione frekvencijske krive</a:t>
            </a:r>
          </a:p>
        </p:txBody>
      </p:sp>
      <p:pic>
        <p:nvPicPr>
          <p:cNvPr id="14" name="Picture 13" descr="преузимање.jpg"/>
          <p:cNvPicPr>
            <a:picLocks noChangeAspect="1"/>
          </p:cNvPicPr>
          <p:nvPr/>
        </p:nvPicPr>
        <p:blipFill>
          <a:blip r:embed="rId3" cstate="print"/>
          <a:srcRect l="12910" t="13745" r="12011" b="12030"/>
          <a:stretch>
            <a:fillRect/>
          </a:stretch>
        </p:blipFill>
        <p:spPr>
          <a:xfrm>
            <a:off x="6710687" y="2098816"/>
            <a:ext cx="1317697" cy="195760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20259"/>
          <a:stretch>
            <a:fillRect/>
          </a:stretch>
        </p:blipFill>
        <p:spPr bwMode="auto">
          <a:xfrm>
            <a:off x="1394946" y="1700808"/>
            <a:ext cx="5337294" cy="302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Ponderacione frekvencijske krive</a:t>
            </a:r>
          </a:p>
        </p:txBody>
      </p:sp>
      <p:graphicFrame>
        <p:nvGraphicFramePr>
          <p:cNvPr id="13" name="Group 157"/>
          <p:cNvGraphicFramePr>
            <a:graphicFrameLocks noGrp="1"/>
          </p:cNvGraphicFramePr>
          <p:nvPr/>
        </p:nvGraphicFramePr>
        <p:xfrm>
          <a:off x="5040464" y="1124744"/>
          <a:ext cx="3708000" cy="5250180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sr-Latn-CS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[Hz]</a:t>
                      </a: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PONDERACIONA FREKVENCIJSKA KRIVA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Δ</a:t>
                      </a:r>
                      <a:r>
                        <a:rPr lang="sr-Latn-CS" altLang="en-US" sz="1200" b="1" i="1" dirty="0">
                          <a:solidFill>
                            <a:schemeClr val="tx1"/>
                          </a:solidFill>
                          <a:latin typeface="Arial" charset="0"/>
                        </a:rPr>
                        <a:t>L</a:t>
                      </a:r>
                      <a:r>
                        <a:rPr lang="sr-Latn-CS" altLang="en-US" sz="1200" b="1" baseline="-25000" dirty="0">
                          <a:solidFill>
                            <a:schemeClr val="tx1"/>
                          </a:solidFill>
                          <a:latin typeface="Arial" charset="0"/>
                        </a:rPr>
                        <a:t>A</a:t>
                      </a:r>
                      <a:r>
                        <a:rPr lang="sr-Latn-CS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 [dB]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Δ</a:t>
                      </a:r>
                      <a:r>
                        <a:rPr lang="sr-Latn-CS" altLang="en-US" sz="1200" b="1" i="1" dirty="0">
                          <a:solidFill>
                            <a:schemeClr val="tx1"/>
                          </a:solidFill>
                          <a:latin typeface="Arial" charset="0"/>
                        </a:rPr>
                        <a:t>L</a:t>
                      </a:r>
                      <a:r>
                        <a:rPr lang="sr-Latn-CS" altLang="en-US" sz="1200" b="1" baseline="-25000" dirty="0">
                          <a:solidFill>
                            <a:schemeClr val="tx1"/>
                          </a:solidFill>
                          <a:latin typeface="Arial" charset="0"/>
                        </a:rPr>
                        <a:t>B</a:t>
                      </a:r>
                      <a:r>
                        <a:rPr lang="sr-Latn-CS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 [dB]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Δ</a:t>
                      </a:r>
                      <a:r>
                        <a:rPr lang="sr-Latn-CS" altLang="en-US" sz="1200" b="1" i="1" dirty="0">
                          <a:solidFill>
                            <a:schemeClr val="tx1"/>
                          </a:solidFill>
                          <a:latin typeface="Arial" charset="0"/>
                        </a:rPr>
                        <a:t>L</a:t>
                      </a:r>
                      <a:r>
                        <a:rPr lang="sr-Latn-CS" altLang="en-US" sz="1200" b="1" baseline="-25000" dirty="0">
                          <a:solidFill>
                            <a:schemeClr val="tx1"/>
                          </a:solidFill>
                          <a:latin typeface="Arial" charset="0"/>
                        </a:rPr>
                        <a:t>C</a:t>
                      </a:r>
                      <a:r>
                        <a:rPr lang="sr-Latn-CS" altLang="en-US" sz="1200" b="1" dirty="0">
                          <a:solidFill>
                            <a:schemeClr val="tx1"/>
                          </a:solidFill>
                          <a:latin typeface="Arial" charset="0"/>
                        </a:rPr>
                        <a:t> [dB]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-11.6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-7.4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-5.6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-13.4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-10.9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-8.6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-6.6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-0.7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-1.1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-2.9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1905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-4.3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-4.4</a:t>
                      </a:r>
                    </a:p>
                  </a:txBody>
                  <a:tcPr marL="0" marR="0" marT="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b="20259"/>
          <a:stretch>
            <a:fillRect/>
          </a:stretch>
        </p:blipFill>
        <p:spPr bwMode="auto">
          <a:xfrm>
            <a:off x="179512" y="1079476"/>
            <a:ext cx="4788000" cy="270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05" y="1360985"/>
            <a:ext cx="7449590" cy="45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C:\My Documents\Nastava\Predavanja\PPP\Slike\ekvnivo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151" y="980728"/>
            <a:ext cx="6742236" cy="359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07930"/>
              </p:ext>
            </p:extLst>
          </p:nvPr>
        </p:nvGraphicFramePr>
        <p:xfrm>
          <a:off x="1023739" y="4797152"/>
          <a:ext cx="33321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800" imgH="482600" progId="Equation.3">
                  <p:embed/>
                </p:oleObj>
              </mc:Choice>
              <mc:Fallback>
                <p:oleObj name="Equation" r:id="rId4" imgW="195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39" y="4797152"/>
                        <a:ext cx="3332163" cy="828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99992" y="4857546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L</a:t>
            </a:r>
            <a:r>
              <a:rPr lang="sr-Latn-CS" sz="1600" b="1" baseline="-25000" dirty="0">
                <a:solidFill>
                  <a:srgbClr val="000066"/>
                </a:solidFill>
                <a:latin typeface="Arial" charset="0"/>
                <a:cs typeface="Arial" charset="0"/>
              </a:rPr>
              <a:t>A</a:t>
            </a:r>
            <a:r>
              <a:rPr lang="sr-Latn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(</a:t>
            </a:r>
            <a:r>
              <a:rPr lang="sr-Latn-C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</a:t>
            </a:r>
            <a:r>
              <a:rPr lang="sr-Latn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) – vremenski promenljiv A-nivo buke;</a:t>
            </a:r>
          </a:p>
          <a:p>
            <a:pPr algn="just">
              <a:spcBef>
                <a:spcPct val="50000"/>
              </a:spcBef>
            </a:pPr>
            <a:r>
              <a:rPr lang="sr-Latn-CS" sz="1600" b="1" dirty="0">
                <a:solidFill>
                  <a:srgbClr val="000066"/>
                </a:solidFill>
                <a:cs typeface="Arial" charset="0"/>
              </a:rPr>
              <a:t>T – interval merenja.</a:t>
            </a:r>
            <a:endParaRPr lang="en-US" sz="16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47928" y="4287286"/>
            <a:ext cx="3276000" cy="9787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1600" b="1" i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</a:t>
            </a:r>
            <a:r>
              <a:rPr lang="en-US" altLang="en-US" sz="1600" b="1" i="1" baseline="-25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trajanje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i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-tog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nivoa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zvuka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en-US" altLang="en-US" sz="1600" b="1" i="1" baseline="-25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x-none" altLang="en-US" sz="1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x-none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;</a:t>
            </a:r>
            <a:r>
              <a:rPr lang="x-none" altLang="en-US" sz="16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altLang="en-US" sz="1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ukupno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vreme</a:t>
            </a:r>
            <a:r>
              <a:rPr lang="sr-Latn-CS" altLang="en-US" sz="1600" b="1" dirty="0">
                <a:solidFill>
                  <a:srgbClr val="000066"/>
                </a:solidFill>
                <a:latin typeface="Arial" charset="0"/>
              </a:rPr>
              <a:t> uzorkovanja ;</a:t>
            </a:r>
            <a:endParaRPr lang="en-US" altLang="en-US" sz="16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x-none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Š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irina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klase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: 2 dB</a:t>
            </a:r>
          </a:p>
        </p:txBody>
      </p:sp>
      <p:grpSp>
        <p:nvGrpSpPr>
          <p:cNvPr id="27" name="Group 155"/>
          <p:cNvGrpSpPr>
            <a:grpSpLocks/>
          </p:cNvGrpSpPr>
          <p:nvPr/>
        </p:nvGrpSpPr>
        <p:grpSpPr bwMode="auto">
          <a:xfrm>
            <a:off x="4427984" y="1268760"/>
            <a:ext cx="4495800" cy="2058987"/>
            <a:chOff x="576" y="2639"/>
            <a:chExt cx="2832" cy="1297"/>
          </a:xfrm>
        </p:grpSpPr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990" y="2697"/>
              <a:ext cx="2417" cy="1006"/>
              <a:chOff x="120" y="946"/>
              <a:chExt cx="1891" cy="676"/>
            </a:xfrm>
          </p:grpSpPr>
          <p:sp>
            <p:nvSpPr>
              <p:cNvPr id="86" name="Line 7"/>
              <p:cNvSpPr>
                <a:spLocks noChangeShapeType="1"/>
              </p:cNvSpPr>
              <p:nvPr/>
            </p:nvSpPr>
            <p:spPr bwMode="auto">
              <a:xfrm flipV="1">
                <a:off x="120" y="946"/>
                <a:ext cx="0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120" y="1622"/>
                <a:ext cx="18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544" y="3705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altLang="en-US" sz="1800" b="0">
                  <a:latin typeface="Arial" charset="0"/>
                  <a:cs typeface="Times New Roman" pitchFamily="18" charset="0"/>
                </a:rPr>
                <a:t>L</a:t>
              </a:r>
              <a:r>
                <a:rPr lang="en-US" altLang="en-US" sz="1800" b="0">
                  <a:latin typeface="Arial" charset="0"/>
                  <a:cs typeface="Times New Roman" pitchFamily="18" charset="0"/>
                  <a:sym typeface="Symbol" pitchFamily="18" charset="2"/>
                </a:rPr>
                <a:t></a:t>
              </a:r>
              <a:r>
                <a:rPr lang="sr-Latn-CS" altLang="en-US" sz="1800" b="0">
                  <a:latin typeface="Arial" charset="0"/>
                  <a:sym typeface="Symbol" pitchFamily="18" charset="2"/>
                </a:rPr>
                <a:t>dB</a:t>
              </a:r>
              <a:r>
                <a:rPr lang="en-US" altLang="en-US" sz="1800" b="0">
                  <a:latin typeface="Arial" charset="0"/>
                  <a:cs typeface="Times New Roman" pitchFamily="18" charset="0"/>
                  <a:sym typeface="Symbol" pitchFamily="18" charset="2"/>
                </a:rPr>
                <a:t></a:t>
              </a:r>
              <a:endParaRPr lang="en-US" altLang="en-US" sz="18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76" y="2639"/>
              <a:ext cx="3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sr-Latn-CS" altLang="en-US" sz="1800" b="0" dirty="0">
                  <a:latin typeface="Arial" charset="0"/>
                </a:rPr>
                <a:t>n</a:t>
              </a:r>
              <a:endParaRPr lang="en-US" altLang="en-US" sz="1800" b="0" dirty="0">
                <a:latin typeface="Arial" charset="0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984" y="3129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984" y="3225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984" y="3321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>
              <a:off x="984" y="3417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984" y="3513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984" y="3609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984" y="2841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984" y="2937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984" y="3033"/>
              <a:ext cx="2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1080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V="1">
              <a:off x="1176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V="1">
              <a:off x="1272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1368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 flipV="1">
              <a:off x="1464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1560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V="1">
              <a:off x="1656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V="1">
              <a:off x="1752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V="1">
              <a:off x="1848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1944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040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V="1">
              <a:off x="2136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V="1">
              <a:off x="2232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V="1">
              <a:off x="2328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V="1">
              <a:off x="2424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V="1">
              <a:off x="2520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V="1">
              <a:off x="2616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flipV="1">
              <a:off x="2712" y="274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1176" y="2937"/>
              <a:ext cx="1344" cy="762"/>
            </a:xfrm>
            <a:custGeom>
              <a:avLst/>
              <a:gdLst>
                <a:gd name="T0" fmla="*/ 0 w 1344"/>
                <a:gd name="T1" fmla="*/ 762 h 762"/>
                <a:gd name="T2" fmla="*/ 0 w 1344"/>
                <a:gd name="T3" fmla="*/ 669 h 762"/>
                <a:gd name="T4" fmla="*/ 99 w 1344"/>
                <a:gd name="T5" fmla="*/ 669 h 762"/>
                <a:gd name="T6" fmla="*/ 99 w 1344"/>
                <a:gd name="T7" fmla="*/ 477 h 762"/>
                <a:gd name="T8" fmla="*/ 288 w 1344"/>
                <a:gd name="T9" fmla="*/ 477 h 762"/>
                <a:gd name="T10" fmla="*/ 288 w 1344"/>
                <a:gd name="T11" fmla="*/ 192 h 762"/>
                <a:gd name="T12" fmla="*/ 387 w 1344"/>
                <a:gd name="T13" fmla="*/ 192 h 762"/>
                <a:gd name="T14" fmla="*/ 387 w 1344"/>
                <a:gd name="T15" fmla="*/ 0 h 762"/>
                <a:gd name="T16" fmla="*/ 576 w 1344"/>
                <a:gd name="T17" fmla="*/ 0 h 762"/>
                <a:gd name="T18" fmla="*/ 576 w 1344"/>
                <a:gd name="T19" fmla="*/ 282 h 762"/>
                <a:gd name="T20" fmla="*/ 861 w 1344"/>
                <a:gd name="T21" fmla="*/ 282 h 762"/>
                <a:gd name="T22" fmla="*/ 861 w 1344"/>
                <a:gd name="T23" fmla="*/ 381 h 762"/>
                <a:gd name="T24" fmla="*/ 957 w 1344"/>
                <a:gd name="T25" fmla="*/ 381 h 762"/>
                <a:gd name="T26" fmla="*/ 957 w 1344"/>
                <a:gd name="T27" fmla="*/ 573 h 762"/>
                <a:gd name="T28" fmla="*/ 1149 w 1344"/>
                <a:gd name="T29" fmla="*/ 573 h 762"/>
                <a:gd name="T30" fmla="*/ 1149 w 1344"/>
                <a:gd name="T31" fmla="*/ 666 h 762"/>
                <a:gd name="T32" fmla="*/ 1344 w 1344"/>
                <a:gd name="T33" fmla="*/ 666 h 762"/>
                <a:gd name="T34" fmla="*/ 1344 w 1344"/>
                <a:gd name="T35" fmla="*/ 762 h 7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4" h="762">
                  <a:moveTo>
                    <a:pt x="0" y="762"/>
                  </a:moveTo>
                  <a:lnTo>
                    <a:pt x="0" y="669"/>
                  </a:lnTo>
                  <a:lnTo>
                    <a:pt x="99" y="669"/>
                  </a:lnTo>
                  <a:lnTo>
                    <a:pt x="99" y="477"/>
                  </a:lnTo>
                  <a:lnTo>
                    <a:pt x="288" y="477"/>
                  </a:lnTo>
                  <a:lnTo>
                    <a:pt x="288" y="192"/>
                  </a:lnTo>
                  <a:lnTo>
                    <a:pt x="387" y="192"/>
                  </a:lnTo>
                  <a:lnTo>
                    <a:pt x="387" y="0"/>
                  </a:lnTo>
                  <a:lnTo>
                    <a:pt x="576" y="0"/>
                  </a:lnTo>
                  <a:lnTo>
                    <a:pt x="576" y="282"/>
                  </a:lnTo>
                  <a:lnTo>
                    <a:pt x="861" y="282"/>
                  </a:lnTo>
                  <a:lnTo>
                    <a:pt x="861" y="381"/>
                  </a:lnTo>
                  <a:lnTo>
                    <a:pt x="957" y="381"/>
                  </a:lnTo>
                  <a:lnTo>
                    <a:pt x="957" y="573"/>
                  </a:lnTo>
                  <a:lnTo>
                    <a:pt x="1149" y="573"/>
                  </a:lnTo>
                  <a:lnTo>
                    <a:pt x="1149" y="666"/>
                  </a:lnTo>
                  <a:lnTo>
                    <a:pt x="1344" y="666"/>
                  </a:lnTo>
                  <a:lnTo>
                    <a:pt x="1344" y="76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65"/>
            <p:cNvSpPr txBox="1">
              <a:spLocks noChangeArrowheads="1"/>
            </p:cNvSpPr>
            <p:nvPr/>
          </p:nvSpPr>
          <p:spPr bwMode="auto">
            <a:xfrm>
              <a:off x="1080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2</a:t>
              </a:r>
              <a:endParaRPr lang="en-US" altLang="en-US" sz="800"/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1182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4</a:t>
              </a:r>
              <a:endParaRPr lang="en-US" altLang="en-US" sz="800"/>
            </a:p>
          </p:txBody>
        </p:sp>
        <p:sp>
          <p:nvSpPr>
            <p:cNvPr id="63" name="Text Box 67"/>
            <p:cNvSpPr txBox="1">
              <a:spLocks noChangeArrowheads="1"/>
            </p:cNvSpPr>
            <p:nvPr/>
          </p:nvSpPr>
          <p:spPr bwMode="auto">
            <a:xfrm>
              <a:off x="1278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6</a:t>
              </a:r>
              <a:endParaRPr lang="en-US" altLang="en-US" sz="800"/>
            </a:p>
          </p:txBody>
        </p:sp>
        <p:sp>
          <p:nvSpPr>
            <p:cNvPr id="64" name="Text Box 68"/>
            <p:cNvSpPr txBox="1">
              <a:spLocks noChangeArrowheads="1"/>
            </p:cNvSpPr>
            <p:nvPr/>
          </p:nvSpPr>
          <p:spPr bwMode="auto">
            <a:xfrm>
              <a:off x="1371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8</a:t>
              </a:r>
              <a:endParaRPr lang="en-US" altLang="en-US" sz="800"/>
            </a:p>
          </p:txBody>
        </p:sp>
        <p:sp>
          <p:nvSpPr>
            <p:cNvPr id="65" name="Text Box 69"/>
            <p:cNvSpPr txBox="1">
              <a:spLocks noChangeArrowheads="1"/>
            </p:cNvSpPr>
            <p:nvPr/>
          </p:nvSpPr>
          <p:spPr bwMode="auto">
            <a:xfrm>
              <a:off x="1467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40</a:t>
              </a:r>
              <a:endParaRPr lang="en-US" altLang="en-US" sz="800"/>
            </a:p>
          </p:txBody>
        </p:sp>
        <p:sp>
          <p:nvSpPr>
            <p:cNvPr id="66" name="Text Box 70"/>
            <p:cNvSpPr txBox="1">
              <a:spLocks noChangeArrowheads="1"/>
            </p:cNvSpPr>
            <p:nvPr/>
          </p:nvSpPr>
          <p:spPr bwMode="auto">
            <a:xfrm>
              <a:off x="1566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42</a:t>
              </a:r>
              <a:endParaRPr lang="en-US" altLang="en-US" sz="800"/>
            </a:p>
          </p:txBody>
        </p: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1662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44</a:t>
              </a:r>
              <a:endParaRPr lang="en-US" altLang="en-US" sz="800"/>
            </a:p>
          </p:txBody>
        </p:sp>
        <p:sp>
          <p:nvSpPr>
            <p:cNvPr id="68" name="Text Box 72"/>
            <p:cNvSpPr txBox="1">
              <a:spLocks noChangeArrowheads="1"/>
            </p:cNvSpPr>
            <p:nvPr/>
          </p:nvSpPr>
          <p:spPr bwMode="auto">
            <a:xfrm>
              <a:off x="1758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46</a:t>
              </a:r>
              <a:endParaRPr lang="en-US" altLang="en-US" sz="800"/>
            </a:p>
          </p:txBody>
        </p:sp>
        <p:sp>
          <p:nvSpPr>
            <p:cNvPr id="69" name="Text Box 73"/>
            <p:cNvSpPr txBox="1">
              <a:spLocks noChangeArrowheads="1"/>
            </p:cNvSpPr>
            <p:nvPr/>
          </p:nvSpPr>
          <p:spPr bwMode="auto">
            <a:xfrm>
              <a:off x="1854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48</a:t>
              </a:r>
              <a:endParaRPr lang="en-US" altLang="en-US" sz="800"/>
            </a:p>
          </p:txBody>
        </p:sp>
        <p:sp>
          <p:nvSpPr>
            <p:cNvPr id="70" name="Text Box 74"/>
            <p:cNvSpPr txBox="1">
              <a:spLocks noChangeArrowheads="1"/>
            </p:cNvSpPr>
            <p:nvPr/>
          </p:nvSpPr>
          <p:spPr bwMode="auto">
            <a:xfrm>
              <a:off x="1950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50</a:t>
              </a:r>
              <a:endParaRPr lang="en-US" altLang="en-US" sz="800"/>
            </a:p>
          </p:txBody>
        </p:sp>
        <p:sp>
          <p:nvSpPr>
            <p:cNvPr id="71" name="Text Box 75"/>
            <p:cNvSpPr txBox="1">
              <a:spLocks noChangeArrowheads="1"/>
            </p:cNvSpPr>
            <p:nvPr/>
          </p:nvSpPr>
          <p:spPr bwMode="auto">
            <a:xfrm>
              <a:off x="2046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52</a:t>
              </a:r>
              <a:endParaRPr lang="en-US" altLang="en-US" sz="800"/>
            </a:p>
          </p:txBody>
        </p:sp>
        <p:sp>
          <p:nvSpPr>
            <p:cNvPr id="72" name="Text Box 76"/>
            <p:cNvSpPr txBox="1">
              <a:spLocks noChangeArrowheads="1"/>
            </p:cNvSpPr>
            <p:nvPr/>
          </p:nvSpPr>
          <p:spPr bwMode="auto">
            <a:xfrm>
              <a:off x="2139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54</a:t>
              </a:r>
              <a:endParaRPr lang="en-US" altLang="en-US" sz="800"/>
            </a:p>
          </p:txBody>
        </p:sp>
        <p:sp>
          <p:nvSpPr>
            <p:cNvPr id="73" name="Text Box 77"/>
            <p:cNvSpPr txBox="1">
              <a:spLocks noChangeArrowheads="1"/>
            </p:cNvSpPr>
            <p:nvPr/>
          </p:nvSpPr>
          <p:spPr bwMode="auto">
            <a:xfrm>
              <a:off x="2235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56</a:t>
              </a:r>
              <a:endParaRPr lang="en-US" altLang="en-US" sz="800"/>
            </a:p>
          </p:txBody>
        </p:sp>
        <p:sp>
          <p:nvSpPr>
            <p:cNvPr id="74" name="Text Box 78"/>
            <p:cNvSpPr txBox="1">
              <a:spLocks noChangeArrowheads="1"/>
            </p:cNvSpPr>
            <p:nvPr/>
          </p:nvSpPr>
          <p:spPr bwMode="auto">
            <a:xfrm>
              <a:off x="2334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58</a:t>
              </a:r>
              <a:endParaRPr lang="en-US" altLang="en-US" sz="800"/>
            </a:p>
          </p:txBody>
        </p:sp>
        <p:sp>
          <p:nvSpPr>
            <p:cNvPr id="75" name="Text Box 79"/>
            <p:cNvSpPr txBox="1">
              <a:spLocks noChangeArrowheads="1"/>
            </p:cNvSpPr>
            <p:nvPr/>
          </p:nvSpPr>
          <p:spPr bwMode="auto">
            <a:xfrm>
              <a:off x="2430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60</a:t>
              </a:r>
              <a:endParaRPr lang="en-US" altLang="en-US" sz="800"/>
            </a:p>
          </p:txBody>
        </p:sp>
        <p:sp>
          <p:nvSpPr>
            <p:cNvPr id="76" name="Text Box 80"/>
            <p:cNvSpPr txBox="1">
              <a:spLocks noChangeArrowheads="1"/>
            </p:cNvSpPr>
            <p:nvPr/>
          </p:nvSpPr>
          <p:spPr bwMode="auto">
            <a:xfrm>
              <a:off x="2523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62</a:t>
              </a:r>
              <a:endParaRPr lang="en-US" altLang="en-US" sz="800"/>
            </a:p>
          </p:txBody>
        </p:sp>
        <p:sp>
          <p:nvSpPr>
            <p:cNvPr id="77" name="Text Box 81"/>
            <p:cNvSpPr txBox="1">
              <a:spLocks noChangeArrowheads="1"/>
            </p:cNvSpPr>
            <p:nvPr/>
          </p:nvSpPr>
          <p:spPr bwMode="auto">
            <a:xfrm>
              <a:off x="984" y="367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30</a:t>
              </a:r>
              <a:endParaRPr lang="en-US" altLang="en-US" sz="800"/>
            </a:p>
          </p:txBody>
        </p:sp>
        <p:sp>
          <p:nvSpPr>
            <p:cNvPr id="78" name="Text Box 82"/>
            <p:cNvSpPr txBox="1">
              <a:spLocks noChangeArrowheads="1"/>
            </p:cNvSpPr>
            <p:nvPr/>
          </p:nvSpPr>
          <p:spPr bwMode="auto">
            <a:xfrm>
              <a:off x="801" y="3536"/>
              <a:ext cx="1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5</a:t>
              </a:r>
            </a:p>
          </p:txBody>
        </p:sp>
        <p:sp>
          <p:nvSpPr>
            <p:cNvPr id="79" name="Text Box 83"/>
            <p:cNvSpPr txBox="1">
              <a:spLocks noChangeArrowheads="1"/>
            </p:cNvSpPr>
            <p:nvPr/>
          </p:nvSpPr>
          <p:spPr bwMode="auto">
            <a:xfrm>
              <a:off x="801" y="3443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10</a:t>
              </a:r>
            </a:p>
          </p:txBody>
        </p:sp>
        <p:sp>
          <p:nvSpPr>
            <p:cNvPr id="80" name="Text Box 84"/>
            <p:cNvSpPr txBox="1">
              <a:spLocks noChangeArrowheads="1"/>
            </p:cNvSpPr>
            <p:nvPr/>
          </p:nvSpPr>
          <p:spPr bwMode="auto">
            <a:xfrm>
              <a:off x="801" y="3353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15</a:t>
              </a:r>
            </a:p>
          </p:txBody>
        </p:sp>
        <p:sp>
          <p:nvSpPr>
            <p:cNvPr id="81" name="Text Box 85"/>
            <p:cNvSpPr txBox="1">
              <a:spLocks noChangeArrowheads="1"/>
            </p:cNvSpPr>
            <p:nvPr/>
          </p:nvSpPr>
          <p:spPr bwMode="auto">
            <a:xfrm>
              <a:off x="801" y="325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20</a:t>
              </a:r>
            </a:p>
          </p:txBody>
        </p:sp>
        <p:sp>
          <p:nvSpPr>
            <p:cNvPr id="82" name="Text Box 86"/>
            <p:cNvSpPr txBox="1">
              <a:spLocks noChangeArrowheads="1"/>
            </p:cNvSpPr>
            <p:nvPr/>
          </p:nvSpPr>
          <p:spPr bwMode="auto">
            <a:xfrm>
              <a:off x="801" y="3152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25</a:t>
              </a:r>
            </a:p>
          </p:txBody>
        </p:sp>
        <p:sp>
          <p:nvSpPr>
            <p:cNvPr id="83" name="Text Box 87"/>
            <p:cNvSpPr txBox="1">
              <a:spLocks noChangeArrowheads="1"/>
            </p:cNvSpPr>
            <p:nvPr/>
          </p:nvSpPr>
          <p:spPr bwMode="auto">
            <a:xfrm>
              <a:off x="801" y="3056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30</a:t>
              </a:r>
            </a:p>
          </p:txBody>
        </p:sp>
        <p:sp>
          <p:nvSpPr>
            <p:cNvPr id="84" name="Text Box 88"/>
            <p:cNvSpPr txBox="1">
              <a:spLocks noChangeArrowheads="1"/>
            </p:cNvSpPr>
            <p:nvPr/>
          </p:nvSpPr>
          <p:spPr bwMode="auto">
            <a:xfrm>
              <a:off x="801" y="2960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35</a:t>
              </a:r>
            </a:p>
          </p:txBody>
        </p:sp>
        <p:sp>
          <p:nvSpPr>
            <p:cNvPr id="85" name="Text Box 89"/>
            <p:cNvSpPr txBox="1">
              <a:spLocks noChangeArrowheads="1"/>
            </p:cNvSpPr>
            <p:nvPr/>
          </p:nvSpPr>
          <p:spPr bwMode="auto">
            <a:xfrm>
              <a:off x="801" y="2867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40</a:t>
              </a:r>
            </a:p>
          </p:txBody>
        </p:sp>
      </p:grpSp>
      <p:graphicFrame>
        <p:nvGraphicFramePr>
          <p:cNvPr id="88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748901"/>
              </p:ext>
            </p:extLst>
          </p:nvPr>
        </p:nvGraphicFramePr>
        <p:xfrm>
          <a:off x="5341459" y="3356992"/>
          <a:ext cx="2542909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" imgH="431800" progId="Equation.3">
                  <p:embed/>
                </p:oleObj>
              </mc:Choice>
              <mc:Fallback>
                <p:oleObj name="Equation" r:id="rId3" imgW="1447800" imgH="43180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459" y="3356992"/>
                        <a:ext cx="2542909" cy="75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254687"/>
              </p:ext>
            </p:extLst>
          </p:nvPr>
        </p:nvGraphicFramePr>
        <p:xfrm>
          <a:off x="899592" y="3374992"/>
          <a:ext cx="2545817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600" imgH="533400" progId="Equation.3">
                  <p:embed/>
                </p:oleObj>
              </mc:Choice>
              <mc:Fallback>
                <p:oleObj name="Equation" r:id="rId5" imgW="1879600" imgH="533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74992"/>
                        <a:ext cx="2545817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" name="Group 152"/>
          <p:cNvGrpSpPr/>
          <p:nvPr/>
        </p:nvGrpSpPr>
        <p:grpSpPr>
          <a:xfrm>
            <a:off x="251520" y="1268760"/>
            <a:ext cx="4279776" cy="1951229"/>
            <a:chOff x="539552" y="2204864"/>
            <a:chExt cx="4279776" cy="1951229"/>
          </a:xfrm>
        </p:grpSpPr>
        <p:grpSp>
          <p:nvGrpSpPr>
            <p:cNvPr id="95" name="Group 97"/>
            <p:cNvGrpSpPr>
              <a:grpSpLocks/>
            </p:cNvGrpSpPr>
            <p:nvPr/>
          </p:nvGrpSpPr>
          <p:grpSpPr bwMode="auto">
            <a:xfrm>
              <a:off x="980753" y="2296939"/>
              <a:ext cx="3836988" cy="1597025"/>
              <a:chOff x="120" y="946"/>
              <a:chExt cx="1891" cy="676"/>
            </a:xfrm>
          </p:grpSpPr>
          <p:sp>
            <p:nvSpPr>
              <p:cNvPr id="151" name="Line 98"/>
              <p:cNvSpPr>
                <a:spLocks noChangeShapeType="1"/>
              </p:cNvSpPr>
              <p:nvPr/>
            </p:nvSpPr>
            <p:spPr bwMode="auto">
              <a:xfrm flipV="1">
                <a:off x="120" y="946"/>
                <a:ext cx="0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Line 99"/>
              <p:cNvSpPr>
                <a:spLocks noChangeShapeType="1"/>
              </p:cNvSpPr>
              <p:nvPr/>
            </p:nvSpPr>
            <p:spPr bwMode="auto">
              <a:xfrm>
                <a:off x="120" y="1622"/>
                <a:ext cx="18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6" name="Text Box 100"/>
            <p:cNvSpPr txBox="1">
              <a:spLocks noChangeArrowheads="1"/>
            </p:cNvSpPr>
            <p:nvPr/>
          </p:nvSpPr>
          <p:spPr bwMode="auto">
            <a:xfrm>
              <a:off x="4211960" y="3879094"/>
              <a:ext cx="6073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r"/>
              <a:r>
                <a:rPr lang="en-US" altLang="en-US" sz="1800" b="0" dirty="0">
                  <a:latin typeface="Arial" charset="0"/>
                  <a:cs typeface="Times New Roman" pitchFamily="18" charset="0"/>
                </a:rPr>
                <a:t>L</a:t>
              </a:r>
              <a:r>
                <a:rPr lang="en-US" altLang="en-US" sz="1800" b="0" dirty="0">
                  <a:latin typeface="Arial" charset="0"/>
                  <a:cs typeface="Times New Roman" pitchFamily="18" charset="0"/>
                  <a:sym typeface="Symbol" pitchFamily="18" charset="2"/>
                </a:rPr>
                <a:t></a:t>
              </a:r>
              <a:r>
                <a:rPr lang="sr-Latn-CS" altLang="en-US" sz="1800" b="0" dirty="0">
                  <a:latin typeface="Arial" charset="0"/>
                  <a:sym typeface="Symbol" pitchFamily="18" charset="2"/>
                </a:rPr>
                <a:t>dB</a:t>
              </a:r>
              <a:r>
                <a:rPr lang="en-US" altLang="en-US" sz="1800" b="0" dirty="0">
                  <a:latin typeface="Arial" charset="0"/>
                  <a:cs typeface="Times New Roman" pitchFamily="18" charset="0"/>
                  <a:sym typeface="Symbol" pitchFamily="18" charset="2"/>
                </a:rPr>
                <a:t></a:t>
              </a:r>
              <a:endParaRPr lang="en-US" altLang="en-US" sz="1800" b="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97" name="Text Box 101"/>
            <p:cNvSpPr txBox="1">
              <a:spLocks noChangeArrowheads="1"/>
            </p:cNvSpPr>
            <p:nvPr/>
          </p:nvSpPr>
          <p:spPr bwMode="auto">
            <a:xfrm>
              <a:off x="539552" y="2204864"/>
              <a:ext cx="4158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en-US" sz="1800" b="0" dirty="0">
                  <a:latin typeface="Arial" charset="0"/>
                  <a:cs typeface="Times New Roman" pitchFamily="18" charset="0"/>
                </a:rPr>
                <a:t>t</a:t>
              </a:r>
              <a:r>
                <a:rPr lang="en-US" altLang="en-US" sz="1800" b="0" dirty="0">
                  <a:latin typeface="Arial" charset="0"/>
                  <a:cs typeface="Times New Roman" pitchFamily="18" charset="0"/>
                  <a:sym typeface="Symbol" pitchFamily="18" charset="2"/>
                </a:rPr>
                <a:t></a:t>
              </a:r>
              <a:r>
                <a:rPr lang="sr-Latn-CS" altLang="en-US" sz="1800" b="0" dirty="0">
                  <a:latin typeface="Arial" charset="0"/>
                  <a:sym typeface="Symbol" pitchFamily="18" charset="2"/>
                </a:rPr>
                <a:t>s</a:t>
              </a:r>
              <a:r>
                <a:rPr lang="en-US" altLang="en-US" sz="1800" b="0" dirty="0">
                  <a:latin typeface="Arial" charset="0"/>
                  <a:cs typeface="Times New Roman" pitchFamily="18" charset="0"/>
                  <a:sym typeface="Symbol" pitchFamily="18" charset="2"/>
                </a:rPr>
                <a:t></a:t>
              </a:r>
              <a:endParaRPr lang="en-US" altLang="en-US" sz="1800" b="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971228" y="29827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3"/>
            <p:cNvSpPr>
              <a:spLocks noChangeShapeType="1"/>
            </p:cNvSpPr>
            <p:nvPr/>
          </p:nvSpPr>
          <p:spPr bwMode="auto">
            <a:xfrm>
              <a:off x="971228" y="31351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4"/>
            <p:cNvSpPr>
              <a:spLocks noChangeShapeType="1"/>
            </p:cNvSpPr>
            <p:nvPr/>
          </p:nvSpPr>
          <p:spPr bwMode="auto">
            <a:xfrm>
              <a:off x="971228" y="32875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5"/>
            <p:cNvSpPr>
              <a:spLocks noChangeShapeType="1"/>
            </p:cNvSpPr>
            <p:nvPr/>
          </p:nvSpPr>
          <p:spPr bwMode="auto">
            <a:xfrm>
              <a:off x="971228" y="34399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6"/>
            <p:cNvSpPr>
              <a:spLocks noChangeShapeType="1"/>
            </p:cNvSpPr>
            <p:nvPr/>
          </p:nvSpPr>
          <p:spPr bwMode="auto">
            <a:xfrm>
              <a:off x="971228" y="35923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7"/>
            <p:cNvSpPr>
              <a:spLocks noChangeShapeType="1"/>
            </p:cNvSpPr>
            <p:nvPr/>
          </p:nvSpPr>
          <p:spPr bwMode="auto">
            <a:xfrm>
              <a:off x="971228" y="37447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8"/>
            <p:cNvSpPr>
              <a:spLocks noChangeShapeType="1"/>
            </p:cNvSpPr>
            <p:nvPr/>
          </p:nvSpPr>
          <p:spPr bwMode="auto">
            <a:xfrm>
              <a:off x="971228" y="25255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9"/>
            <p:cNvSpPr>
              <a:spLocks noChangeShapeType="1"/>
            </p:cNvSpPr>
            <p:nvPr/>
          </p:nvSpPr>
          <p:spPr bwMode="auto">
            <a:xfrm>
              <a:off x="971228" y="26779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0"/>
            <p:cNvSpPr>
              <a:spLocks noChangeShapeType="1"/>
            </p:cNvSpPr>
            <p:nvPr/>
          </p:nvSpPr>
          <p:spPr bwMode="auto">
            <a:xfrm>
              <a:off x="971228" y="2830339"/>
              <a:ext cx="3543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r>
                <a:rPr lang="x-none" dirty="0"/>
                <a:t> </a:t>
              </a:r>
              <a:endParaRPr lang="en-US" dirty="0"/>
            </a:p>
          </p:txBody>
        </p:sp>
        <p:sp>
          <p:nvSpPr>
            <p:cNvPr id="107" name="Line 111"/>
            <p:cNvSpPr>
              <a:spLocks noChangeShapeType="1"/>
            </p:cNvSpPr>
            <p:nvPr/>
          </p:nvSpPr>
          <p:spPr bwMode="auto">
            <a:xfrm flipV="1">
              <a:off x="11236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2"/>
            <p:cNvSpPr>
              <a:spLocks noChangeShapeType="1"/>
            </p:cNvSpPr>
            <p:nvPr/>
          </p:nvSpPr>
          <p:spPr bwMode="auto">
            <a:xfrm flipV="1">
              <a:off x="12760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3"/>
            <p:cNvSpPr>
              <a:spLocks noChangeShapeType="1"/>
            </p:cNvSpPr>
            <p:nvPr/>
          </p:nvSpPr>
          <p:spPr bwMode="auto">
            <a:xfrm flipV="1">
              <a:off x="14284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4"/>
            <p:cNvSpPr>
              <a:spLocks noChangeShapeType="1"/>
            </p:cNvSpPr>
            <p:nvPr/>
          </p:nvSpPr>
          <p:spPr bwMode="auto">
            <a:xfrm flipV="1">
              <a:off x="15808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5"/>
            <p:cNvSpPr>
              <a:spLocks noChangeShapeType="1"/>
            </p:cNvSpPr>
            <p:nvPr/>
          </p:nvSpPr>
          <p:spPr bwMode="auto">
            <a:xfrm flipV="1">
              <a:off x="17332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6"/>
            <p:cNvSpPr>
              <a:spLocks noChangeShapeType="1"/>
            </p:cNvSpPr>
            <p:nvPr/>
          </p:nvSpPr>
          <p:spPr bwMode="auto">
            <a:xfrm flipV="1">
              <a:off x="18856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V="1">
              <a:off x="20380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 flipV="1">
              <a:off x="21904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 flipV="1">
              <a:off x="23428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 flipV="1">
              <a:off x="24952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 flipV="1">
              <a:off x="26476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2"/>
            <p:cNvSpPr>
              <a:spLocks noChangeShapeType="1"/>
            </p:cNvSpPr>
            <p:nvPr/>
          </p:nvSpPr>
          <p:spPr bwMode="auto">
            <a:xfrm flipV="1">
              <a:off x="28000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3"/>
            <p:cNvSpPr>
              <a:spLocks noChangeShapeType="1"/>
            </p:cNvSpPr>
            <p:nvPr/>
          </p:nvSpPr>
          <p:spPr bwMode="auto">
            <a:xfrm flipV="1">
              <a:off x="29524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4"/>
            <p:cNvSpPr>
              <a:spLocks noChangeShapeType="1"/>
            </p:cNvSpPr>
            <p:nvPr/>
          </p:nvSpPr>
          <p:spPr bwMode="auto">
            <a:xfrm flipV="1">
              <a:off x="31048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5"/>
            <p:cNvSpPr>
              <a:spLocks noChangeShapeType="1"/>
            </p:cNvSpPr>
            <p:nvPr/>
          </p:nvSpPr>
          <p:spPr bwMode="auto">
            <a:xfrm flipV="1">
              <a:off x="32572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6"/>
            <p:cNvSpPr>
              <a:spLocks noChangeShapeType="1"/>
            </p:cNvSpPr>
            <p:nvPr/>
          </p:nvSpPr>
          <p:spPr bwMode="auto">
            <a:xfrm flipV="1">
              <a:off x="34096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7"/>
            <p:cNvSpPr>
              <a:spLocks noChangeShapeType="1"/>
            </p:cNvSpPr>
            <p:nvPr/>
          </p:nvSpPr>
          <p:spPr bwMode="auto">
            <a:xfrm flipV="1">
              <a:off x="35620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8"/>
            <p:cNvSpPr>
              <a:spLocks noChangeShapeType="1"/>
            </p:cNvSpPr>
            <p:nvPr/>
          </p:nvSpPr>
          <p:spPr bwMode="auto">
            <a:xfrm flipV="1">
              <a:off x="3714428" y="2373139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9"/>
            <p:cNvSpPr>
              <a:spLocks/>
            </p:cNvSpPr>
            <p:nvPr/>
          </p:nvSpPr>
          <p:spPr bwMode="auto">
            <a:xfrm>
              <a:off x="1276028" y="2677939"/>
              <a:ext cx="2133600" cy="1209675"/>
            </a:xfrm>
            <a:custGeom>
              <a:avLst/>
              <a:gdLst>
                <a:gd name="T0" fmla="*/ 0 w 1344"/>
                <a:gd name="T1" fmla="*/ 762 h 762"/>
                <a:gd name="T2" fmla="*/ 0 w 1344"/>
                <a:gd name="T3" fmla="*/ 669 h 762"/>
                <a:gd name="T4" fmla="*/ 99 w 1344"/>
                <a:gd name="T5" fmla="*/ 669 h 762"/>
                <a:gd name="T6" fmla="*/ 99 w 1344"/>
                <a:gd name="T7" fmla="*/ 477 h 762"/>
                <a:gd name="T8" fmla="*/ 288 w 1344"/>
                <a:gd name="T9" fmla="*/ 477 h 762"/>
                <a:gd name="T10" fmla="*/ 288 w 1344"/>
                <a:gd name="T11" fmla="*/ 192 h 762"/>
                <a:gd name="T12" fmla="*/ 387 w 1344"/>
                <a:gd name="T13" fmla="*/ 192 h 762"/>
                <a:gd name="T14" fmla="*/ 387 w 1344"/>
                <a:gd name="T15" fmla="*/ 0 h 762"/>
                <a:gd name="T16" fmla="*/ 576 w 1344"/>
                <a:gd name="T17" fmla="*/ 0 h 762"/>
                <a:gd name="T18" fmla="*/ 576 w 1344"/>
                <a:gd name="T19" fmla="*/ 282 h 762"/>
                <a:gd name="T20" fmla="*/ 861 w 1344"/>
                <a:gd name="T21" fmla="*/ 282 h 762"/>
                <a:gd name="T22" fmla="*/ 861 w 1344"/>
                <a:gd name="T23" fmla="*/ 381 h 762"/>
                <a:gd name="T24" fmla="*/ 957 w 1344"/>
                <a:gd name="T25" fmla="*/ 381 h 762"/>
                <a:gd name="T26" fmla="*/ 957 w 1344"/>
                <a:gd name="T27" fmla="*/ 573 h 762"/>
                <a:gd name="T28" fmla="*/ 1149 w 1344"/>
                <a:gd name="T29" fmla="*/ 573 h 762"/>
                <a:gd name="T30" fmla="*/ 1149 w 1344"/>
                <a:gd name="T31" fmla="*/ 666 h 762"/>
                <a:gd name="T32" fmla="*/ 1344 w 1344"/>
                <a:gd name="T33" fmla="*/ 666 h 762"/>
                <a:gd name="T34" fmla="*/ 1344 w 1344"/>
                <a:gd name="T35" fmla="*/ 762 h 7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4" h="762">
                  <a:moveTo>
                    <a:pt x="0" y="762"/>
                  </a:moveTo>
                  <a:lnTo>
                    <a:pt x="0" y="669"/>
                  </a:lnTo>
                  <a:lnTo>
                    <a:pt x="99" y="669"/>
                  </a:lnTo>
                  <a:lnTo>
                    <a:pt x="99" y="477"/>
                  </a:lnTo>
                  <a:lnTo>
                    <a:pt x="288" y="477"/>
                  </a:lnTo>
                  <a:lnTo>
                    <a:pt x="288" y="192"/>
                  </a:lnTo>
                  <a:lnTo>
                    <a:pt x="387" y="192"/>
                  </a:lnTo>
                  <a:lnTo>
                    <a:pt x="387" y="0"/>
                  </a:lnTo>
                  <a:lnTo>
                    <a:pt x="576" y="0"/>
                  </a:lnTo>
                  <a:lnTo>
                    <a:pt x="576" y="282"/>
                  </a:lnTo>
                  <a:lnTo>
                    <a:pt x="861" y="282"/>
                  </a:lnTo>
                  <a:lnTo>
                    <a:pt x="861" y="381"/>
                  </a:lnTo>
                  <a:lnTo>
                    <a:pt x="957" y="381"/>
                  </a:lnTo>
                  <a:lnTo>
                    <a:pt x="957" y="573"/>
                  </a:lnTo>
                  <a:lnTo>
                    <a:pt x="1149" y="573"/>
                  </a:lnTo>
                  <a:lnTo>
                    <a:pt x="1149" y="666"/>
                  </a:lnTo>
                  <a:lnTo>
                    <a:pt x="1344" y="666"/>
                  </a:lnTo>
                  <a:lnTo>
                    <a:pt x="1344" y="76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130"/>
            <p:cNvSpPr txBox="1">
              <a:spLocks noChangeArrowheads="1"/>
            </p:cNvSpPr>
            <p:nvPr/>
          </p:nvSpPr>
          <p:spPr bwMode="auto">
            <a:xfrm>
              <a:off x="1123628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2</a:t>
              </a:r>
              <a:endParaRPr lang="en-US" altLang="en-US" sz="800"/>
            </a:p>
          </p:txBody>
        </p:sp>
        <p:sp>
          <p:nvSpPr>
            <p:cNvPr id="127" name="Text Box 131"/>
            <p:cNvSpPr txBox="1">
              <a:spLocks noChangeArrowheads="1"/>
            </p:cNvSpPr>
            <p:nvPr/>
          </p:nvSpPr>
          <p:spPr bwMode="auto">
            <a:xfrm>
              <a:off x="12855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4</a:t>
              </a:r>
              <a:endParaRPr lang="en-US" altLang="en-US" sz="800"/>
            </a:p>
          </p:txBody>
        </p:sp>
        <p:sp>
          <p:nvSpPr>
            <p:cNvPr id="128" name="Text Box 132"/>
            <p:cNvSpPr txBox="1">
              <a:spLocks noChangeArrowheads="1"/>
            </p:cNvSpPr>
            <p:nvPr/>
          </p:nvSpPr>
          <p:spPr bwMode="auto">
            <a:xfrm>
              <a:off x="14379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6</a:t>
              </a:r>
              <a:endParaRPr lang="en-US" altLang="en-US" sz="800"/>
            </a:p>
          </p:txBody>
        </p:sp>
        <p:sp>
          <p:nvSpPr>
            <p:cNvPr id="129" name="Text Box 133"/>
            <p:cNvSpPr txBox="1">
              <a:spLocks noChangeArrowheads="1"/>
            </p:cNvSpPr>
            <p:nvPr/>
          </p:nvSpPr>
          <p:spPr bwMode="auto">
            <a:xfrm>
              <a:off x="1585591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CS" altLang="en-US" sz="800"/>
                <a:t>3</a:t>
              </a:r>
              <a:r>
                <a:rPr lang="sr-Latn-CS" altLang="en-US" sz="800"/>
                <a:t>8</a:t>
              </a:r>
              <a:endParaRPr lang="en-US" altLang="en-US" sz="800"/>
            </a:p>
          </p:txBody>
        </p:sp>
        <p:sp>
          <p:nvSpPr>
            <p:cNvPr id="130" name="Text Box 134"/>
            <p:cNvSpPr txBox="1">
              <a:spLocks noChangeArrowheads="1"/>
            </p:cNvSpPr>
            <p:nvPr/>
          </p:nvSpPr>
          <p:spPr bwMode="auto">
            <a:xfrm>
              <a:off x="1737991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40</a:t>
              </a:r>
              <a:endParaRPr lang="en-US" altLang="en-US" sz="800"/>
            </a:p>
          </p:txBody>
        </p:sp>
        <p:sp>
          <p:nvSpPr>
            <p:cNvPr id="131" name="Text Box 135"/>
            <p:cNvSpPr txBox="1">
              <a:spLocks noChangeArrowheads="1"/>
            </p:cNvSpPr>
            <p:nvPr/>
          </p:nvSpPr>
          <p:spPr bwMode="auto">
            <a:xfrm>
              <a:off x="18951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42</a:t>
              </a:r>
              <a:endParaRPr lang="en-US" altLang="en-US" sz="800"/>
            </a:p>
          </p:txBody>
        </p:sp>
        <p:sp>
          <p:nvSpPr>
            <p:cNvPr id="132" name="Text Box 136"/>
            <p:cNvSpPr txBox="1">
              <a:spLocks noChangeArrowheads="1"/>
            </p:cNvSpPr>
            <p:nvPr/>
          </p:nvSpPr>
          <p:spPr bwMode="auto">
            <a:xfrm>
              <a:off x="20475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 dirty="0"/>
                <a:t>44</a:t>
              </a:r>
              <a:endParaRPr lang="en-US" altLang="en-US" sz="800" dirty="0"/>
            </a:p>
          </p:txBody>
        </p:sp>
        <p:sp>
          <p:nvSpPr>
            <p:cNvPr id="133" name="Text Box 137"/>
            <p:cNvSpPr txBox="1">
              <a:spLocks noChangeArrowheads="1"/>
            </p:cNvSpPr>
            <p:nvPr/>
          </p:nvSpPr>
          <p:spPr bwMode="auto">
            <a:xfrm>
              <a:off x="21999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46</a:t>
              </a:r>
              <a:endParaRPr lang="en-US" altLang="en-US" sz="800"/>
            </a:p>
          </p:txBody>
        </p:sp>
        <p:sp>
          <p:nvSpPr>
            <p:cNvPr id="134" name="Text Box 138"/>
            <p:cNvSpPr txBox="1">
              <a:spLocks noChangeArrowheads="1"/>
            </p:cNvSpPr>
            <p:nvPr/>
          </p:nvSpPr>
          <p:spPr bwMode="auto">
            <a:xfrm>
              <a:off x="23523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48</a:t>
              </a:r>
              <a:endParaRPr lang="en-US" altLang="en-US" sz="800"/>
            </a:p>
          </p:txBody>
        </p:sp>
        <p:sp>
          <p:nvSpPr>
            <p:cNvPr id="135" name="Text Box 139"/>
            <p:cNvSpPr txBox="1">
              <a:spLocks noChangeArrowheads="1"/>
            </p:cNvSpPr>
            <p:nvPr/>
          </p:nvSpPr>
          <p:spPr bwMode="auto">
            <a:xfrm>
              <a:off x="25047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50</a:t>
              </a:r>
              <a:endParaRPr lang="en-US" altLang="en-US" sz="800"/>
            </a:p>
          </p:txBody>
        </p:sp>
        <p:sp>
          <p:nvSpPr>
            <p:cNvPr id="136" name="Text Box 140"/>
            <p:cNvSpPr txBox="1">
              <a:spLocks noChangeArrowheads="1"/>
            </p:cNvSpPr>
            <p:nvPr/>
          </p:nvSpPr>
          <p:spPr bwMode="auto">
            <a:xfrm>
              <a:off x="26571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52</a:t>
              </a:r>
              <a:endParaRPr lang="en-US" altLang="en-US" sz="800"/>
            </a:p>
          </p:txBody>
        </p:sp>
        <p:sp>
          <p:nvSpPr>
            <p:cNvPr id="137" name="Text Box 141"/>
            <p:cNvSpPr txBox="1">
              <a:spLocks noChangeArrowheads="1"/>
            </p:cNvSpPr>
            <p:nvPr/>
          </p:nvSpPr>
          <p:spPr bwMode="auto">
            <a:xfrm>
              <a:off x="2804791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54</a:t>
              </a:r>
              <a:endParaRPr lang="en-US" altLang="en-US" sz="800"/>
            </a:p>
          </p:txBody>
        </p:sp>
        <p:sp>
          <p:nvSpPr>
            <p:cNvPr id="138" name="Text Box 142"/>
            <p:cNvSpPr txBox="1">
              <a:spLocks noChangeArrowheads="1"/>
            </p:cNvSpPr>
            <p:nvPr/>
          </p:nvSpPr>
          <p:spPr bwMode="auto">
            <a:xfrm>
              <a:off x="2957191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56</a:t>
              </a:r>
              <a:endParaRPr lang="en-US" altLang="en-US" sz="800"/>
            </a:p>
          </p:txBody>
        </p:sp>
        <p:sp>
          <p:nvSpPr>
            <p:cNvPr id="139" name="Text Box 143"/>
            <p:cNvSpPr txBox="1">
              <a:spLocks noChangeArrowheads="1"/>
            </p:cNvSpPr>
            <p:nvPr/>
          </p:nvSpPr>
          <p:spPr bwMode="auto">
            <a:xfrm>
              <a:off x="31143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58</a:t>
              </a:r>
              <a:endParaRPr lang="en-US" altLang="en-US" sz="800"/>
            </a:p>
          </p:txBody>
        </p:sp>
        <p:sp>
          <p:nvSpPr>
            <p:cNvPr id="140" name="Text Box 144"/>
            <p:cNvSpPr txBox="1">
              <a:spLocks noChangeArrowheads="1"/>
            </p:cNvSpPr>
            <p:nvPr/>
          </p:nvSpPr>
          <p:spPr bwMode="auto">
            <a:xfrm>
              <a:off x="3266753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60</a:t>
              </a:r>
              <a:endParaRPr lang="en-US" altLang="en-US" sz="800"/>
            </a:p>
          </p:txBody>
        </p:sp>
        <p:sp>
          <p:nvSpPr>
            <p:cNvPr id="141" name="Text Box 145"/>
            <p:cNvSpPr txBox="1">
              <a:spLocks noChangeArrowheads="1"/>
            </p:cNvSpPr>
            <p:nvPr/>
          </p:nvSpPr>
          <p:spPr bwMode="auto">
            <a:xfrm>
              <a:off x="3414391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62</a:t>
              </a:r>
              <a:endParaRPr lang="en-US" altLang="en-US" sz="800"/>
            </a:p>
          </p:txBody>
        </p:sp>
        <p:sp>
          <p:nvSpPr>
            <p:cNvPr id="142" name="Text Box 146"/>
            <p:cNvSpPr txBox="1">
              <a:spLocks noChangeArrowheads="1"/>
            </p:cNvSpPr>
            <p:nvPr/>
          </p:nvSpPr>
          <p:spPr bwMode="auto">
            <a:xfrm>
              <a:off x="971228" y="384316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800"/>
                <a:t>30</a:t>
              </a:r>
              <a:endParaRPr lang="en-US" altLang="en-US" sz="800"/>
            </a:p>
          </p:txBody>
        </p:sp>
        <p:sp>
          <p:nvSpPr>
            <p:cNvPr id="143" name="Text Box 147"/>
            <p:cNvSpPr txBox="1">
              <a:spLocks noChangeArrowheads="1"/>
            </p:cNvSpPr>
            <p:nvPr/>
          </p:nvSpPr>
          <p:spPr bwMode="auto">
            <a:xfrm>
              <a:off x="680716" y="3628852"/>
              <a:ext cx="2349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5</a:t>
              </a:r>
            </a:p>
          </p:txBody>
        </p:sp>
        <p:sp>
          <p:nvSpPr>
            <p:cNvPr id="144" name="Text Box 148"/>
            <p:cNvSpPr txBox="1">
              <a:spLocks noChangeArrowheads="1"/>
            </p:cNvSpPr>
            <p:nvPr/>
          </p:nvSpPr>
          <p:spPr bwMode="auto">
            <a:xfrm>
              <a:off x="680716" y="348121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10</a:t>
              </a:r>
            </a:p>
          </p:txBody>
        </p:sp>
        <p:sp>
          <p:nvSpPr>
            <p:cNvPr id="145" name="Text Box 149"/>
            <p:cNvSpPr txBox="1">
              <a:spLocks noChangeArrowheads="1"/>
            </p:cNvSpPr>
            <p:nvPr/>
          </p:nvSpPr>
          <p:spPr bwMode="auto">
            <a:xfrm>
              <a:off x="680716" y="3338339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15</a:t>
              </a:r>
            </a:p>
          </p:txBody>
        </p:sp>
        <p:sp>
          <p:nvSpPr>
            <p:cNvPr id="146" name="Text Box 150"/>
            <p:cNvSpPr txBox="1">
              <a:spLocks noChangeArrowheads="1"/>
            </p:cNvSpPr>
            <p:nvPr/>
          </p:nvSpPr>
          <p:spPr bwMode="auto">
            <a:xfrm>
              <a:off x="680716" y="317641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20</a:t>
              </a:r>
            </a:p>
          </p:txBody>
        </p:sp>
        <p:sp>
          <p:nvSpPr>
            <p:cNvPr id="147" name="Text Box 151"/>
            <p:cNvSpPr txBox="1">
              <a:spLocks noChangeArrowheads="1"/>
            </p:cNvSpPr>
            <p:nvPr/>
          </p:nvSpPr>
          <p:spPr bwMode="auto">
            <a:xfrm>
              <a:off x="680716" y="3019252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25</a:t>
              </a:r>
            </a:p>
          </p:txBody>
        </p:sp>
        <p:sp>
          <p:nvSpPr>
            <p:cNvPr id="148" name="Text Box 152"/>
            <p:cNvSpPr txBox="1">
              <a:spLocks noChangeArrowheads="1"/>
            </p:cNvSpPr>
            <p:nvPr/>
          </p:nvSpPr>
          <p:spPr bwMode="auto">
            <a:xfrm>
              <a:off x="680716" y="2866852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30</a:t>
              </a:r>
            </a:p>
          </p:txBody>
        </p:sp>
        <p:sp>
          <p:nvSpPr>
            <p:cNvPr id="149" name="Text Box 153"/>
            <p:cNvSpPr txBox="1">
              <a:spLocks noChangeArrowheads="1"/>
            </p:cNvSpPr>
            <p:nvPr/>
          </p:nvSpPr>
          <p:spPr bwMode="auto">
            <a:xfrm>
              <a:off x="680716" y="2714452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35</a:t>
              </a:r>
            </a:p>
          </p:txBody>
        </p:sp>
        <p:sp>
          <p:nvSpPr>
            <p:cNvPr id="150" name="Text Box 154"/>
            <p:cNvSpPr txBox="1">
              <a:spLocks noChangeArrowheads="1"/>
            </p:cNvSpPr>
            <p:nvPr/>
          </p:nvSpPr>
          <p:spPr bwMode="auto">
            <a:xfrm>
              <a:off x="680716" y="2566814"/>
              <a:ext cx="285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800"/>
                <a:t>40</a:t>
              </a:r>
            </a:p>
          </p:txBody>
        </p:sp>
      </p:grpSp>
      <p:sp>
        <p:nvSpPr>
          <p:cNvPr id="156" name="Text Box 21"/>
          <p:cNvSpPr txBox="1">
            <a:spLocks noChangeArrowheads="1"/>
          </p:cNvSpPr>
          <p:nvPr/>
        </p:nvSpPr>
        <p:spPr bwMode="auto">
          <a:xfrm>
            <a:off x="5328384" y="4287286"/>
            <a:ext cx="2700000" cy="9787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1600" b="1" i="1" dirty="0" err="1">
                <a:solidFill>
                  <a:srgbClr val="000066"/>
                </a:solidFill>
                <a:cs typeface="Times New Roman" pitchFamily="18" charset="0"/>
              </a:rPr>
              <a:t>n</a:t>
            </a:r>
            <a:r>
              <a:rPr lang="en-US" altLang="en-US" sz="1600" b="1" i="1" baseline="-25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altLang="en-US" sz="1600" b="1" dirty="0">
                <a:solidFill>
                  <a:srgbClr val="000066"/>
                </a:solidFill>
                <a:cs typeface="Times New Roman" pitchFamily="18" charset="0"/>
              </a:rPr>
              <a:t> - </a:t>
            </a:r>
            <a:r>
              <a:rPr lang="en-US" altLang="en-US" sz="1600" b="1" dirty="0" err="1">
                <a:solidFill>
                  <a:srgbClr val="000066"/>
                </a:solidFill>
                <a:cs typeface="Times New Roman" pitchFamily="18" charset="0"/>
              </a:rPr>
              <a:t>broj</a:t>
            </a:r>
            <a:r>
              <a:rPr lang="en-US" altLang="en-US" sz="16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cs typeface="Times New Roman" pitchFamily="18" charset="0"/>
              </a:rPr>
              <a:t>uzoraka</a:t>
            </a:r>
            <a:r>
              <a:rPr lang="en-US" altLang="en-US" sz="16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cs typeface="Times New Roman" pitchFamily="18" charset="0"/>
              </a:rPr>
              <a:t>nivoa</a:t>
            </a:r>
            <a:r>
              <a:rPr lang="en-US" altLang="en-US" sz="16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600" b="1" i="1" dirty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en-US" altLang="en-US" sz="1600" b="1" i="1" baseline="-25000" dirty="0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x-none" altLang="en-US" sz="1600" b="1" dirty="0">
                <a:solidFill>
                  <a:srgbClr val="000066"/>
                </a:solidFill>
                <a:cs typeface="Times New Roman" pitchFamily="18" charset="0"/>
              </a:rPr>
              <a:t> ; </a:t>
            </a:r>
          </a:p>
          <a:p>
            <a:pPr algn="just">
              <a:lnSpc>
                <a:spcPct val="120000"/>
              </a:lnSpc>
            </a:pPr>
            <a:r>
              <a:rPr lang="en-US" altLang="en-US" sz="1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x-none" altLang="en-US" sz="1600" b="1" i="1" baseline="-25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x-none" altLang="en-US" sz="1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ukupan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broj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uzoraka</a:t>
            </a:r>
            <a:r>
              <a:rPr lang="x-none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;</a:t>
            </a:r>
            <a:endParaRPr lang="en-US" altLang="en-US" sz="16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x-none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Š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irina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klase</a:t>
            </a:r>
            <a:r>
              <a:rPr lang="en-US" altLang="en-US" sz="16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: 2 dB</a:t>
            </a:r>
          </a:p>
        </p:txBody>
      </p:sp>
      <p:sp>
        <p:nvSpPr>
          <p:cNvPr id="15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Razlog za upotrebu nivoa zvuka </a:t>
            </a:r>
          </a:p>
        </p:txBody>
      </p:sp>
      <p:sp>
        <p:nvSpPr>
          <p:cNvPr id="43" name="Text Box 61"/>
          <p:cNvSpPr txBox="1">
            <a:spLocks noChangeArrowheads="1"/>
          </p:cNvSpPr>
          <p:nvPr/>
        </p:nvSpPr>
        <p:spPr bwMode="auto">
          <a:xfrm>
            <a:off x="633084" y="1010052"/>
            <a:ext cx="2360487" cy="133882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Dinamički opseg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čujnosti uva: </a:t>
            </a:r>
            <a:br>
              <a:rPr lang="en-US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r-Latn-RS" altLang="en-US" sz="1800" b="1" dirty="0">
                <a:solidFill>
                  <a:srgbClr val="800000"/>
                </a:solidFill>
                <a:latin typeface="Arial" charset="0"/>
              </a:rPr>
              <a:t>I = </a:t>
            </a:r>
            <a:r>
              <a:rPr lang="x-none" altLang="en-US" sz="1800" b="1" dirty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hr-HR" altLang="en-US" sz="1800" b="1" dirty="0">
                <a:solidFill>
                  <a:srgbClr val="800000"/>
                </a:solidFill>
                <a:latin typeface="Arial" charset="0"/>
              </a:rPr>
              <a:t>10</a:t>
            </a:r>
            <a:r>
              <a:rPr lang="hr-HR" altLang="en-US" sz="1800" b="1" baseline="30000" dirty="0">
                <a:solidFill>
                  <a:srgbClr val="800000"/>
                </a:solidFill>
                <a:latin typeface="Arial" charset="0"/>
              </a:rPr>
              <a:t>-12</a:t>
            </a:r>
            <a:r>
              <a:rPr lang="hr-HR" altLang="en-US" sz="1800" b="1" dirty="0">
                <a:solidFill>
                  <a:srgbClr val="800000"/>
                </a:solidFill>
              </a:rPr>
              <a:t> </a:t>
            </a:r>
            <a:r>
              <a:rPr lang="hr-HR" altLang="en-US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÷ </a:t>
            </a:r>
            <a:r>
              <a:rPr lang="hr-HR" altLang="en-US" sz="1800" b="1" dirty="0">
                <a:solidFill>
                  <a:srgbClr val="800000"/>
                </a:solidFill>
                <a:latin typeface="Arial" charset="0"/>
              </a:rPr>
              <a:t>1) W/m</a:t>
            </a:r>
            <a:r>
              <a:rPr lang="hr-HR" altLang="en-US" sz="1800" b="1" baseline="30000" dirty="0">
                <a:solidFill>
                  <a:srgbClr val="800000"/>
                </a:solidFill>
                <a:latin typeface="Arial" charset="0"/>
              </a:rPr>
              <a:t>2</a:t>
            </a:r>
            <a:r>
              <a:rPr lang="hr-HR" altLang="en-US" sz="1800" b="1" dirty="0">
                <a:solidFill>
                  <a:srgbClr val="800000"/>
                </a:solidFill>
                <a:latin typeface="Arial" charset="0"/>
              </a:rPr>
              <a:t>  </a:t>
            </a: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229984" y="2492896"/>
            <a:ext cx="3228044" cy="29495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Izražavanje </a:t>
            </a:r>
            <a:r>
              <a:rPr lang="hr-HR" altLang="en-US" sz="1800" b="1" dirty="0" err="1">
                <a:solidFill>
                  <a:srgbClr val="000066"/>
                </a:solidFill>
                <a:latin typeface="Arial" charset="0"/>
              </a:rPr>
              <a:t>vrednosti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altLang="en-US" sz="1800" b="1" dirty="0" err="1">
                <a:solidFill>
                  <a:srgbClr val="000066"/>
                </a:solidFill>
                <a:latin typeface="Arial" charset="0"/>
              </a:rPr>
              <a:t>inte-nziteta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 zvuka sistemom malih brojeva za uobičajene zvučne događaje</a:t>
            </a:r>
            <a:r>
              <a:rPr lang="x-none" altLang="en-US" sz="1800" b="1" dirty="0">
                <a:solidFill>
                  <a:srgbClr val="000066"/>
                </a:solidFill>
              </a:rPr>
              <a:t>.</a:t>
            </a:r>
            <a:endParaRPr lang="sr-Latn-RS" altLang="en-US" sz="1800" b="1" dirty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Npr., za normalan razgovor: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i="1" dirty="0">
                <a:solidFill>
                  <a:srgbClr val="000066"/>
                </a:solidFill>
              </a:rPr>
              <a:t>I</a:t>
            </a:r>
            <a:r>
              <a:rPr lang="hr-HR" altLang="en-US" sz="1800" b="1" dirty="0">
                <a:solidFill>
                  <a:srgbClr val="000066"/>
                </a:solidFill>
              </a:rPr>
              <a:t> =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 10</a:t>
            </a:r>
            <a:r>
              <a:rPr lang="hr-HR" altLang="en-US" sz="1800" b="1" baseline="30000" dirty="0">
                <a:solidFill>
                  <a:srgbClr val="000066"/>
                </a:solidFill>
                <a:latin typeface="Arial" charset="0"/>
              </a:rPr>
              <a:t>-6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altLang="en-US" sz="1800" b="1" dirty="0">
                <a:solidFill>
                  <a:srgbClr val="000066"/>
                </a:solidFill>
              </a:rPr>
              <a:t>[W/m</a:t>
            </a:r>
            <a:r>
              <a:rPr lang="hr-HR" altLang="en-US" sz="1800" b="1" baseline="30000" dirty="0">
                <a:solidFill>
                  <a:srgbClr val="000066"/>
                </a:solidFill>
              </a:rPr>
              <a:t>2</a:t>
            </a:r>
            <a:r>
              <a:rPr lang="hr-HR" altLang="en-US" sz="1800" b="1" dirty="0">
                <a:solidFill>
                  <a:srgbClr val="000066"/>
                </a:solidFill>
              </a:rPr>
              <a:t>] =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= 0.000001 [W/m</a:t>
            </a:r>
            <a:r>
              <a:rPr lang="hr-HR" altLang="en-US" sz="1800" b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]</a:t>
            </a:r>
          </a:p>
        </p:txBody>
      </p:sp>
      <p:sp>
        <p:nvSpPr>
          <p:cNvPr id="49" name="Line 89"/>
          <p:cNvSpPr>
            <a:spLocks noChangeShapeType="1"/>
          </p:cNvSpPr>
          <p:nvPr/>
        </p:nvSpPr>
        <p:spPr bwMode="auto">
          <a:xfrm>
            <a:off x="5943600" y="1718221"/>
            <a:ext cx="0" cy="426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2993571" y="1036846"/>
            <a:ext cx="5826901" cy="5416490"/>
            <a:chOff x="2825046" y="692696"/>
            <a:chExt cx="6185604" cy="5749925"/>
          </a:xfrm>
        </p:grpSpPr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3568700" y="692696"/>
              <a:ext cx="5441950" cy="5749925"/>
              <a:chOff x="2248" y="298"/>
              <a:chExt cx="3428" cy="3622"/>
            </a:xfrm>
          </p:grpSpPr>
          <p:pic>
            <p:nvPicPr>
              <p:cNvPr id="20" name="Picture 35" descr="D:\Predavanja 2004-2005\Fizioloska akustika\Velicine\SPL Ch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8" y="304"/>
                <a:ext cx="3428" cy="3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36"/>
              <p:cNvSpPr txBox="1">
                <a:spLocks noChangeArrowheads="1"/>
              </p:cNvSpPr>
              <p:nvPr/>
            </p:nvSpPr>
            <p:spPr bwMode="auto">
              <a:xfrm>
                <a:off x="2916" y="3560"/>
                <a:ext cx="8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900" b="1" dirty="0" err="1"/>
                  <a:t>Referentna</a:t>
                </a:r>
                <a:r>
                  <a:rPr lang="en-US" altLang="en-US" sz="900" b="1" dirty="0"/>
                  <a:t> </a:t>
                </a:r>
                <a:r>
                  <a:rPr lang="en-US" altLang="en-US" sz="900" b="1" dirty="0" err="1"/>
                  <a:t>vrednost</a:t>
                </a:r>
                <a:endParaRPr lang="en-US" altLang="en-US" sz="900" b="1" dirty="0"/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4617" y="3550"/>
                <a:ext cx="89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900" b="1" dirty="0" err="1"/>
                  <a:t>Anehoi</a:t>
                </a:r>
                <a:r>
                  <a:rPr lang="sr-Latn-CS" altLang="en-US" sz="900" b="1" dirty="0"/>
                  <a:t>čna prostorija</a:t>
                </a:r>
                <a:endParaRPr lang="en-US" altLang="en-US" sz="900" b="1" dirty="0"/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2272" y="313"/>
                <a:ext cx="38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altLang="en-US" sz="1000" b="1" dirty="0">
                    <a:solidFill>
                      <a:srgbClr val="990000"/>
                    </a:solidFill>
                  </a:rPr>
                  <a:t>Efekat</a:t>
                </a:r>
                <a:endParaRPr lang="en-US" altLang="en-US" sz="10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5" name="Text Box 40"/>
              <p:cNvSpPr txBox="1">
                <a:spLocks noChangeArrowheads="1"/>
              </p:cNvSpPr>
              <p:nvPr/>
            </p:nvSpPr>
            <p:spPr bwMode="auto">
              <a:xfrm>
                <a:off x="2711" y="298"/>
                <a:ext cx="1102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sr-Latn-CS" altLang="en-US" sz="1000" b="1" dirty="0">
                    <a:solidFill>
                      <a:srgbClr val="990000"/>
                    </a:solidFill>
                  </a:rPr>
                  <a:t>Odnos intenziteta zvuka</a:t>
                </a:r>
              </a:p>
              <a:p>
                <a:pPr>
                  <a:lnSpc>
                    <a:spcPct val="75000"/>
                  </a:lnSpc>
                  <a:spcBef>
                    <a:spcPts val="300"/>
                  </a:spcBef>
                </a:pPr>
                <a:r>
                  <a:rPr lang="sr-Latn-CS" altLang="en-US" sz="1000" b="1" dirty="0">
                    <a:solidFill>
                      <a:srgbClr val="990000"/>
                    </a:solidFill>
                  </a:rPr>
                  <a:t>(re. = 10</a:t>
                </a:r>
                <a:r>
                  <a:rPr lang="sr-Latn-CS" altLang="en-US" sz="1000" b="1" baseline="30000" dirty="0">
                    <a:solidFill>
                      <a:srgbClr val="990000"/>
                    </a:solidFill>
                  </a:rPr>
                  <a:t>-12</a:t>
                </a:r>
                <a:r>
                  <a:rPr lang="sr-Latn-CS" altLang="en-US" sz="1000" b="1" dirty="0">
                    <a:solidFill>
                      <a:srgbClr val="990000"/>
                    </a:solidFill>
                  </a:rPr>
                  <a:t> W/m</a:t>
                </a:r>
                <a:r>
                  <a:rPr lang="sr-Latn-CS" altLang="en-US" sz="1000" b="1" baseline="30000" dirty="0">
                    <a:solidFill>
                      <a:srgbClr val="990000"/>
                    </a:solidFill>
                  </a:rPr>
                  <a:t>2</a:t>
                </a:r>
                <a:r>
                  <a:rPr lang="sr-Latn-CS" altLang="en-US" sz="1000" b="1" dirty="0">
                    <a:solidFill>
                      <a:srgbClr val="990000"/>
                    </a:solidFill>
                  </a:rPr>
                  <a:t> )</a:t>
                </a:r>
                <a:endParaRPr lang="en-US" altLang="en-US" sz="10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4587" y="336"/>
                <a:ext cx="88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5000"/>
                  </a:lnSpc>
                </a:pPr>
                <a:r>
                  <a:rPr lang="sr-Latn-CS" altLang="en-US" sz="1000" b="1">
                    <a:solidFill>
                      <a:srgbClr val="990000"/>
                    </a:solidFill>
                  </a:rPr>
                  <a:t>Tipični izvor zvuka</a:t>
                </a:r>
                <a:endParaRPr lang="en-US" altLang="en-US" sz="1000" b="1">
                  <a:solidFill>
                    <a:srgbClr val="990000"/>
                  </a:solidFill>
                </a:endParaRPr>
              </a:p>
            </p:txBody>
          </p:sp>
          <p:sp>
            <p:nvSpPr>
              <p:cNvPr id="27" name="Text Box 42"/>
              <p:cNvSpPr txBox="1">
                <a:spLocks noChangeArrowheads="1"/>
              </p:cNvSpPr>
              <p:nvPr/>
            </p:nvSpPr>
            <p:spPr bwMode="auto">
              <a:xfrm>
                <a:off x="3746" y="298"/>
                <a:ext cx="655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sr-Latn-CS" altLang="en-US" sz="1000" b="1" dirty="0">
                    <a:solidFill>
                      <a:srgbClr val="990000"/>
                    </a:solidFill>
                  </a:rPr>
                  <a:t>Intenzitet</a:t>
                </a:r>
              </a:p>
              <a:p>
                <a:pPr algn="ctr">
                  <a:lnSpc>
                    <a:spcPct val="75000"/>
                  </a:lnSpc>
                  <a:spcBef>
                    <a:spcPts val="300"/>
                  </a:spcBef>
                </a:pPr>
                <a:r>
                  <a:rPr lang="sr-Latn-CS" altLang="en-US" sz="1000" b="1" dirty="0">
                    <a:solidFill>
                      <a:srgbClr val="990000"/>
                    </a:solidFill>
                  </a:rPr>
                  <a:t>zvuka </a:t>
                </a:r>
                <a:r>
                  <a:rPr lang="sr-Latn-CS" altLang="en-US" sz="1000" b="1" dirty="0">
                    <a:solidFill>
                      <a:srgbClr val="990000"/>
                    </a:solidFill>
                    <a:cs typeface="Times New Roman" pitchFamily="18" charset="0"/>
                  </a:rPr>
                  <a:t>[</a:t>
                </a:r>
                <a:r>
                  <a:rPr lang="sr-Latn-CS" altLang="en-US" sz="1000" b="1" dirty="0">
                    <a:solidFill>
                      <a:srgbClr val="990000"/>
                    </a:solidFill>
                  </a:rPr>
                  <a:t>W/m</a:t>
                </a:r>
                <a:r>
                  <a:rPr lang="sr-Latn-CS" altLang="en-US" sz="1000" b="1" baseline="30000" dirty="0">
                    <a:solidFill>
                      <a:srgbClr val="990000"/>
                    </a:solidFill>
                  </a:rPr>
                  <a:t>2</a:t>
                </a:r>
                <a:r>
                  <a:rPr lang="sr-Latn-CS" altLang="en-US" sz="1000" b="1" dirty="0">
                    <a:solidFill>
                      <a:srgbClr val="990000"/>
                    </a:solidFill>
                    <a:cs typeface="Times New Roman" pitchFamily="18" charset="0"/>
                  </a:rPr>
                  <a:t>]</a:t>
                </a:r>
                <a:endParaRPr lang="en-US" altLang="en-US" sz="10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8" name="Text Box 44"/>
              <p:cNvSpPr txBox="1">
                <a:spLocks noChangeArrowheads="1"/>
              </p:cNvSpPr>
              <p:nvPr/>
            </p:nvSpPr>
            <p:spPr bwMode="auto">
              <a:xfrm>
                <a:off x="3835" y="3552"/>
                <a:ext cx="30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 dirty="0">
                    <a:latin typeface="Arial" charset="0"/>
                  </a:rPr>
                  <a:t>10</a:t>
                </a:r>
                <a:r>
                  <a:rPr lang="en-US" altLang="en-US" sz="1000" b="1" baseline="30000" dirty="0">
                    <a:latin typeface="Arial" charset="0"/>
                  </a:rPr>
                  <a:t>-12</a:t>
                </a:r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3839" y="3356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-1</a:t>
                </a:r>
                <a:r>
                  <a:rPr lang="sl-SI" altLang="en-US" sz="1000" baseline="30000">
                    <a:latin typeface="Arial" charset="0"/>
                  </a:rPr>
                  <a:t>1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0" name="Text Box 46"/>
              <p:cNvSpPr txBox="1">
                <a:spLocks noChangeArrowheads="1"/>
              </p:cNvSpPr>
              <p:nvPr/>
            </p:nvSpPr>
            <p:spPr bwMode="auto">
              <a:xfrm>
                <a:off x="3843" y="3152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10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1" name="Text Box 47"/>
              <p:cNvSpPr txBox="1">
                <a:spLocks noChangeArrowheads="1"/>
              </p:cNvSpPr>
              <p:nvPr/>
            </p:nvSpPr>
            <p:spPr bwMode="auto">
              <a:xfrm>
                <a:off x="3839" y="2936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9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2" name="Text Box 49"/>
              <p:cNvSpPr txBox="1">
                <a:spLocks noChangeArrowheads="1"/>
              </p:cNvSpPr>
              <p:nvPr/>
            </p:nvSpPr>
            <p:spPr bwMode="auto">
              <a:xfrm>
                <a:off x="3839" y="2720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8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3" name="Text Box 50"/>
              <p:cNvSpPr txBox="1">
                <a:spLocks noChangeArrowheads="1"/>
              </p:cNvSpPr>
              <p:nvPr/>
            </p:nvSpPr>
            <p:spPr bwMode="auto">
              <a:xfrm>
                <a:off x="3839" y="2504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7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4" name="Text Box 51"/>
              <p:cNvSpPr txBox="1">
                <a:spLocks noChangeArrowheads="1"/>
              </p:cNvSpPr>
              <p:nvPr/>
            </p:nvSpPr>
            <p:spPr bwMode="auto">
              <a:xfrm>
                <a:off x="3839" y="2296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6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5" name="Text Box 52"/>
              <p:cNvSpPr txBox="1">
                <a:spLocks noChangeArrowheads="1"/>
              </p:cNvSpPr>
              <p:nvPr/>
            </p:nvSpPr>
            <p:spPr bwMode="auto">
              <a:xfrm>
                <a:off x="3839" y="2092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5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6" name="Text Box 53"/>
              <p:cNvSpPr txBox="1">
                <a:spLocks noChangeArrowheads="1"/>
              </p:cNvSpPr>
              <p:nvPr/>
            </p:nvSpPr>
            <p:spPr bwMode="auto">
              <a:xfrm>
                <a:off x="3839" y="1884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4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7" name="Text Box 54"/>
              <p:cNvSpPr txBox="1">
                <a:spLocks noChangeArrowheads="1"/>
              </p:cNvSpPr>
              <p:nvPr/>
            </p:nvSpPr>
            <p:spPr bwMode="auto">
              <a:xfrm>
                <a:off x="3839" y="1660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3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8" name="Text Box 55"/>
              <p:cNvSpPr txBox="1">
                <a:spLocks noChangeArrowheads="1"/>
              </p:cNvSpPr>
              <p:nvPr/>
            </p:nvSpPr>
            <p:spPr bwMode="auto">
              <a:xfrm>
                <a:off x="3839" y="1448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2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39" name="Text Box 56"/>
              <p:cNvSpPr txBox="1">
                <a:spLocks noChangeArrowheads="1"/>
              </p:cNvSpPr>
              <p:nvPr/>
            </p:nvSpPr>
            <p:spPr bwMode="auto">
              <a:xfrm>
                <a:off x="3839" y="1244"/>
                <a:ext cx="2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en-US" altLang="en-US" sz="1000" baseline="30000">
                    <a:latin typeface="Arial" charset="0"/>
                  </a:rPr>
                  <a:t>-</a:t>
                </a:r>
                <a:r>
                  <a:rPr lang="sl-SI" altLang="en-US" sz="1000" baseline="30000">
                    <a:latin typeface="Arial" charset="0"/>
                  </a:rPr>
                  <a:t>1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40" name="Text Box 57"/>
              <p:cNvSpPr txBox="1">
                <a:spLocks noChangeArrowheads="1"/>
              </p:cNvSpPr>
              <p:nvPr/>
            </p:nvSpPr>
            <p:spPr bwMode="auto">
              <a:xfrm>
                <a:off x="3875" y="996"/>
                <a:ext cx="1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 dirty="0">
                    <a:latin typeface="Arial" charset="0"/>
                  </a:rPr>
                  <a:t>1</a:t>
                </a:r>
                <a:endParaRPr lang="en-US" altLang="en-US" sz="1000" b="1" baseline="30000" dirty="0">
                  <a:latin typeface="Arial" charset="0"/>
                </a:endParaRPr>
              </a:p>
            </p:txBody>
          </p:sp>
          <p:sp>
            <p:nvSpPr>
              <p:cNvPr id="41" name="Text Box 58"/>
              <p:cNvSpPr txBox="1">
                <a:spLocks noChangeArrowheads="1"/>
              </p:cNvSpPr>
              <p:nvPr/>
            </p:nvSpPr>
            <p:spPr bwMode="auto">
              <a:xfrm>
                <a:off x="3839" y="716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endParaRPr lang="en-US" altLang="en-US" sz="1000" baseline="30000">
                  <a:latin typeface="Arial" charset="0"/>
                </a:endParaRPr>
              </a:p>
            </p:txBody>
          </p:sp>
          <p:sp>
            <p:nvSpPr>
              <p:cNvPr id="42" name="Text Box 59"/>
              <p:cNvSpPr txBox="1">
                <a:spLocks noChangeArrowheads="1"/>
              </p:cNvSpPr>
              <p:nvPr/>
            </p:nvSpPr>
            <p:spPr bwMode="auto">
              <a:xfrm>
                <a:off x="3839" y="518"/>
                <a:ext cx="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latin typeface="Arial" charset="0"/>
                  </a:rPr>
                  <a:t>10</a:t>
                </a:r>
                <a:r>
                  <a:rPr lang="sl-SI" altLang="en-US" sz="1000">
                    <a:latin typeface="Arial" charset="0"/>
                  </a:rPr>
                  <a:t>0</a:t>
                </a:r>
                <a:endParaRPr lang="en-US" altLang="en-US" sz="1000" baseline="30000">
                  <a:latin typeface="Arial" charset="0"/>
                </a:endParaRPr>
              </a:p>
            </p:txBody>
          </p:sp>
        </p:grpSp>
        <p:sp>
          <p:nvSpPr>
            <p:cNvPr id="45" name="Oval 74"/>
            <p:cNvSpPr>
              <a:spLocks noChangeAspect="1" noChangeArrowheads="1"/>
            </p:cNvSpPr>
            <p:nvPr/>
          </p:nvSpPr>
          <p:spPr bwMode="auto">
            <a:xfrm>
              <a:off x="6102123" y="3801722"/>
              <a:ext cx="382162" cy="382161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86"/>
            <p:cNvSpPr>
              <a:spLocks noChangeAspect="1" noChangeArrowheads="1"/>
            </p:cNvSpPr>
            <p:nvPr/>
          </p:nvSpPr>
          <p:spPr bwMode="auto">
            <a:xfrm>
              <a:off x="6084363" y="1725860"/>
              <a:ext cx="382162" cy="38216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87"/>
            <p:cNvSpPr>
              <a:spLocks noChangeArrowheads="1"/>
            </p:cNvSpPr>
            <p:nvPr/>
          </p:nvSpPr>
          <p:spPr bwMode="auto">
            <a:xfrm>
              <a:off x="6117061" y="5788618"/>
              <a:ext cx="382162" cy="38216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 flipH="1">
              <a:off x="2825046" y="1797247"/>
              <a:ext cx="3294498" cy="193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90"/>
            <p:cNvSpPr>
              <a:spLocks noChangeShapeType="1"/>
            </p:cNvSpPr>
            <p:nvPr/>
          </p:nvSpPr>
          <p:spPr bwMode="auto">
            <a:xfrm flipH="1" flipV="1">
              <a:off x="3318095" y="3844568"/>
              <a:ext cx="2841451" cy="77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89"/>
          <p:cNvSpPr>
            <a:spLocks noChangeShapeType="1"/>
          </p:cNvSpPr>
          <p:nvPr/>
        </p:nvSpPr>
        <p:spPr bwMode="auto">
          <a:xfrm flipH="1">
            <a:off x="5962950" y="2083482"/>
            <a:ext cx="32813" cy="393510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47" idx="2"/>
          </p:cNvCxnSpPr>
          <p:nvPr/>
        </p:nvCxnSpPr>
        <p:spPr bwMode="auto">
          <a:xfrm flipH="1">
            <a:off x="5960533" y="6017258"/>
            <a:ext cx="134149" cy="133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grpSp>
        <p:nvGrpSpPr>
          <p:cNvPr id="320" name="Group 319"/>
          <p:cNvGrpSpPr/>
          <p:nvPr/>
        </p:nvGrpSpPr>
        <p:grpSpPr>
          <a:xfrm>
            <a:off x="308720" y="1340768"/>
            <a:ext cx="3791172" cy="2214860"/>
            <a:chOff x="308720" y="2565400"/>
            <a:chExt cx="3791172" cy="2214860"/>
          </a:xfrm>
        </p:grpSpPr>
        <p:sp>
          <p:nvSpPr>
            <p:cNvPr id="159" name="Rectangle 23"/>
            <p:cNvSpPr>
              <a:spLocks noChangeArrowheads="1"/>
            </p:cNvSpPr>
            <p:nvPr/>
          </p:nvSpPr>
          <p:spPr bwMode="auto">
            <a:xfrm>
              <a:off x="819845" y="2670175"/>
              <a:ext cx="302260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4"/>
            <p:cNvSpPr>
              <a:spLocks noChangeShapeType="1"/>
            </p:cNvSpPr>
            <p:nvPr/>
          </p:nvSpPr>
          <p:spPr bwMode="auto">
            <a:xfrm>
              <a:off x="819845" y="3914775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5"/>
            <p:cNvSpPr>
              <a:spLocks noChangeShapeType="1"/>
            </p:cNvSpPr>
            <p:nvPr/>
          </p:nvSpPr>
          <p:spPr bwMode="auto">
            <a:xfrm>
              <a:off x="819845" y="3662363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26"/>
            <p:cNvSpPr>
              <a:spLocks noChangeShapeType="1"/>
            </p:cNvSpPr>
            <p:nvPr/>
          </p:nvSpPr>
          <p:spPr bwMode="auto">
            <a:xfrm>
              <a:off x="819845" y="3425825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27"/>
            <p:cNvSpPr>
              <a:spLocks noChangeShapeType="1"/>
            </p:cNvSpPr>
            <p:nvPr/>
          </p:nvSpPr>
          <p:spPr bwMode="auto">
            <a:xfrm>
              <a:off x="819845" y="3173413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8"/>
            <p:cNvSpPr>
              <a:spLocks noChangeShapeType="1"/>
            </p:cNvSpPr>
            <p:nvPr/>
          </p:nvSpPr>
          <p:spPr bwMode="auto">
            <a:xfrm>
              <a:off x="819845" y="2921000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29"/>
            <p:cNvSpPr>
              <a:spLocks noChangeShapeType="1"/>
            </p:cNvSpPr>
            <p:nvPr/>
          </p:nvSpPr>
          <p:spPr bwMode="auto">
            <a:xfrm>
              <a:off x="819845" y="2670175"/>
              <a:ext cx="30226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30"/>
            <p:cNvSpPr>
              <a:spLocks noChangeArrowheads="1"/>
            </p:cNvSpPr>
            <p:nvPr/>
          </p:nvSpPr>
          <p:spPr bwMode="auto">
            <a:xfrm>
              <a:off x="819845" y="2670175"/>
              <a:ext cx="3022600" cy="14954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31"/>
            <p:cNvSpPr>
              <a:spLocks noChangeShapeType="1"/>
            </p:cNvSpPr>
            <p:nvPr/>
          </p:nvSpPr>
          <p:spPr bwMode="auto">
            <a:xfrm>
              <a:off x="819845" y="2670175"/>
              <a:ext cx="1587" cy="14954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2"/>
            <p:cNvSpPr>
              <a:spLocks noChangeShapeType="1"/>
            </p:cNvSpPr>
            <p:nvPr/>
          </p:nvSpPr>
          <p:spPr bwMode="auto">
            <a:xfrm>
              <a:off x="775395" y="4165600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33"/>
            <p:cNvSpPr>
              <a:spLocks noChangeShapeType="1"/>
            </p:cNvSpPr>
            <p:nvPr/>
          </p:nvSpPr>
          <p:spPr bwMode="auto">
            <a:xfrm>
              <a:off x="775395" y="3914775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775395" y="3662363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35"/>
            <p:cNvSpPr>
              <a:spLocks noChangeShapeType="1"/>
            </p:cNvSpPr>
            <p:nvPr/>
          </p:nvSpPr>
          <p:spPr bwMode="auto">
            <a:xfrm>
              <a:off x="775395" y="3425825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36"/>
            <p:cNvSpPr>
              <a:spLocks noChangeShapeType="1"/>
            </p:cNvSpPr>
            <p:nvPr/>
          </p:nvSpPr>
          <p:spPr bwMode="auto">
            <a:xfrm>
              <a:off x="775395" y="3173413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37"/>
            <p:cNvSpPr>
              <a:spLocks noChangeShapeType="1"/>
            </p:cNvSpPr>
            <p:nvPr/>
          </p:nvSpPr>
          <p:spPr bwMode="auto">
            <a:xfrm>
              <a:off x="775395" y="2921000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38"/>
            <p:cNvSpPr>
              <a:spLocks noChangeShapeType="1"/>
            </p:cNvSpPr>
            <p:nvPr/>
          </p:nvSpPr>
          <p:spPr bwMode="auto">
            <a:xfrm>
              <a:off x="775395" y="2670175"/>
              <a:ext cx="4445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9"/>
            <p:cNvSpPr>
              <a:spLocks noChangeShapeType="1"/>
            </p:cNvSpPr>
            <p:nvPr/>
          </p:nvSpPr>
          <p:spPr bwMode="auto">
            <a:xfrm>
              <a:off x="819845" y="4165600"/>
              <a:ext cx="302260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40"/>
            <p:cNvSpPr>
              <a:spLocks noChangeShapeType="1"/>
            </p:cNvSpPr>
            <p:nvPr/>
          </p:nvSpPr>
          <p:spPr bwMode="auto">
            <a:xfrm flipV="1">
              <a:off x="819845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41"/>
            <p:cNvSpPr>
              <a:spLocks noChangeShapeType="1"/>
            </p:cNvSpPr>
            <p:nvPr/>
          </p:nvSpPr>
          <p:spPr bwMode="auto">
            <a:xfrm flipV="1">
              <a:off x="1072257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42"/>
            <p:cNvSpPr>
              <a:spLocks noChangeShapeType="1"/>
            </p:cNvSpPr>
            <p:nvPr/>
          </p:nvSpPr>
          <p:spPr bwMode="auto">
            <a:xfrm flipV="1">
              <a:off x="1323082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43"/>
            <p:cNvSpPr>
              <a:spLocks noChangeShapeType="1"/>
            </p:cNvSpPr>
            <p:nvPr/>
          </p:nvSpPr>
          <p:spPr bwMode="auto">
            <a:xfrm flipV="1">
              <a:off x="1575495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44"/>
            <p:cNvSpPr>
              <a:spLocks noChangeShapeType="1"/>
            </p:cNvSpPr>
            <p:nvPr/>
          </p:nvSpPr>
          <p:spPr bwMode="auto">
            <a:xfrm flipV="1">
              <a:off x="1827907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45"/>
            <p:cNvSpPr>
              <a:spLocks noChangeShapeType="1"/>
            </p:cNvSpPr>
            <p:nvPr/>
          </p:nvSpPr>
          <p:spPr bwMode="auto">
            <a:xfrm flipV="1">
              <a:off x="2078732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46"/>
            <p:cNvSpPr>
              <a:spLocks noChangeShapeType="1"/>
            </p:cNvSpPr>
            <p:nvPr/>
          </p:nvSpPr>
          <p:spPr bwMode="auto">
            <a:xfrm flipV="1">
              <a:off x="2331145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47"/>
            <p:cNvSpPr>
              <a:spLocks noChangeShapeType="1"/>
            </p:cNvSpPr>
            <p:nvPr/>
          </p:nvSpPr>
          <p:spPr bwMode="auto">
            <a:xfrm flipV="1">
              <a:off x="2583557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48"/>
            <p:cNvSpPr>
              <a:spLocks noChangeShapeType="1"/>
            </p:cNvSpPr>
            <p:nvPr/>
          </p:nvSpPr>
          <p:spPr bwMode="auto">
            <a:xfrm flipV="1">
              <a:off x="2834382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49"/>
            <p:cNvSpPr>
              <a:spLocks noChangeShapeType="1"/>
            </p:cNvSpPr>
            <p:nvPr/>
          </p:nvSpPr>
          <p:spPr bwMode="auto">
            <a:xfrm flipV="1">
              <a:off x="3086795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50"/>
            <p:cNvSpPr>
              <a:spLocks noChangeShapeType="1"/>
            </p:cNvSpPr>
            <p:nvPr/>
          </p:nvSpPr>
          <p:spPr bwMode="auto">
            <a:xfrm flipV="1">
              <a:off x="3339207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51"/>
            <p:cNvSpPr>
              <a:spLocks noChangeShapeType="1"/>
            </p:cNvSpPr>
            <p:nvPr/>
          </p:nvSpPr>
          <p:spPr bwMode="auto">
            <a:xfrm flipV="1">
              <a:off x="3590032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52"/>
            <p:cNvSpPr>
              <a:spLocks noChangeShapeType="1"/>
            </p:cNvSpPr>
            <p:nvPr/>
          </p:nvSpPr>
          <p:spPr bwMode="auto">
            <a:xfrm flipV="1">
              <a:off x="3842445" y="4165600"/>
              <a:ext cx="1587" cy="444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53"/>
            <p:cNvSpPr>
              <a:spLocks noChangeShapeType="1"/>
            </p:cNvSpPr>
            <p:nvPr/>
          </p:nvSpPr>
          <p:spPr bwMode="auto">
            <a:xfrm>
              <a:off x="819845" y="366236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54"/>
            <p:cNvSpPr>
              <a:spLocks noChangeShapeType="1"/>
            </p:cNvSpPr>
            <p:nvPr/>
          </p:nvSpPr>
          <p:spPr bwMode="auto">
            <a:xfrm>
              <a:off x="1072257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55"/>
            <p:cNvSpPr>
              <a:spLocks noChangeShapeType="1"/>
            </p:cNvSpPr>
            <p:nvPr/>
          </p:nvSpPr>
          <p:spPr bwMode="auto">
            <a:xfrm>
              <a:off x="1072257" y="3662363"/>
              <a:ext cx="25082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56"/>
            <p:cNvSpPr>
              <a:spLocks noChangeShapeType="1"/>
            </p:cNvSpPr>
            <p:nvPr/>
          </p:nvSpPr>
          <p:spPr bwMode="auto">
            <a:xfrm>
              <a:off x="1323082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57"/>
            <p:cNvSpPr>
              <a:spLocks noChangeShapeType="1"/>
            </p:cNvSpPr>
            <p:nvPr/>
          </p:nvSpPr>
          <p:spPr bwMode="auto">
            <a:xfrm>
              <a:off x="1323082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58"/>
            <p:cNvSpPr>
              <a:spLocks noChangeShapeType="1"/>
            </p:cNvSpPr>
            <p:nvPr/>
          </p:nvSpPr>
          <p:spPr bwMode="auto">
            <a:xfrm>
              <a:off x="1323082" y="366236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>
              <a:off x="1575495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>
              <a:off x="1575495" y="366236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1827907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62"/>
            <p:cNvSpPr>
              <a:spLocks noChangeShapeType="1"/>
            </p:cNvSpPr>
            <p:nvPr/>
          </p:nvSpPr>
          <p:spPr bwMode="auto">
            <a:xfrm>
              <a:off x="1827907" y="3662363"/>
              <a:ext cx="25082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63"/>
            <p:cNvSpPr>
              <a:spLocks noChangeShapeType="1"/>
            </p:cNvSpPr>
            <p:nvPr/>
          </p:nvSpPr>
          <p:spPr bwMode="auto">
            <a:xfrm>
              <a:off x="2078732" y="366236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64"/>
            <p:cNvSpPr>
              <a:spLocks noChangeShapeType="1"/>
            </p:cNvSpPr>
            <p:nvPr/>
          </p:nvSpPr>
          <p:spPr bwMode="auto">
            <a:xfrm>
              <a:off x="2078732" y="366236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65"/>
            <p:cNvSpPr>
              <a:spLocks noChangeShapeType="1"/>
            </p:cNvSpPr>
            <p:nvPr/>
          </p:nvSpPr>
          <p:spPr bwMode="auto">
            <a:xfrm flipV="1">
              <a:off x="2331145" y="3173413"/>
              <a:ext cx="1587" cy="488950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66"/>
            <p:cNvSpPr>
              <a:spLocks noChangeShapeType="1"/>
            </p:cNvSpPr>
            <p:nvPr/>
          </p:nvSpPr>
          <p:spPr bwMode="auto">
            <a:xfrm>
              <a:off x="2331145" y="317341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67"/>
            <p:cNvSpPr>
              <a:spLocks noChangeShapeType="1"/>
            </p:cNvSpPr>
            <p:nvPr/>
          </p:nvSpPr>
          <p:spPr bwMode="auto">
            <a:xfrm>
              <a:off x="2583557" y="317341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68"/>
            <p:cNvSpPr>
              <a:spLocks noChangeShapeType="1"/>
            </p:cNvSpPr>
            <p:nvPr/>
          </p:nvSpPr>
          <p:spPr bwMode="auto">
            <a:xfrm>
              <a:off x="2583557" y="3173413"/>
              <a:ext cx="25082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69"/>
            <p:cNvSpPr>
              <a:spLocks noChangeShapeType="1"/>
            </p:cNvSpPr>
            <p:nvPr/>
          </p:nvSpPr>
          <p:spPr bwMode="auto">
            <a:xfrm>
              <a:off x="2834382" y="317341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70"/>
            <p:cNvSpPr>
              <a:spLocks noChangeShapeType="1"/>
            </p:cNvSpPr>
            <p:nvPr/>
          </p:nvSpPr>
          <p:spPr bwMode="auto">
            <a:xfrm>
              <a:off x="2834382" y="317341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71"/>
            <p:cNvSpPr>
              <a:spLocks noChangeShapeType="1"/>
            </p:cNvSpPr>
            <p:nvPr/>
          </p:nvSpPr>
          <p:spPr bwMode="auto">
            <a:xfrm>
              <a:off x="3086795" y="317341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72"/>
            <p:cNvSpPr>
              <a:spLocks noChangeShapeType="1"/>
            </p:cNvSpPr>
            <p:nvPr/>
          </p:nvSpPr>
          <p:spPr bwMode="auto">
            <a:xfrm>
              <a:off x="3086795" y="317341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73"/>
            <p:cNvSpPr>
              <a:spLocks noChangeShapeType="1"/>
            </p:cNvSpPr>
            <p:nvPr/>
          </p:nvSpPr>
          <p:spPr bwMode="auto">
            <a:xfrm>
              <a:off x="3339207" y="317341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74"/>
            <p:cNvSpPr>
              <a:spLocks noChangeShapeType="1"/>
            </p:cNvSpPr>
            <p:nvPr/>
          </p:nvSpPr>
          <p:spPr bwMode="auto">
            <a:xfrm>
              <a:off x="3339207" y="3173413"/>
              <a:ext cx="25082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75"/>
            <p:cNvSpPr>
              <a:spLocks noChangeShapeType="1"/>
            </p:cNvSpPr>
            <p:nvPr/>
          </p:nvSpPr>
          <p:spPr bwMode="auto">
            <a:xfrm>
              <a:off x="3590032" y="3173413"/>
              <a:ext cx="1587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76"/>
            <p:cNvSpPr>
              <a:spLocks noChangeShapeType="1"/>
            </p:cNvSpPr>
            <p:nvPr/>
          </p:nvSpPr>
          <p:spPr bwMode="auto">
            <a:xfrm>
              <a:off x="3590032" y="3173413"/>
              <a:ext cx="252412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77"/>
            <p:cNvSpPr>
              <a:spLocks noChangeArrowheads="1"/>
            </p:cNvSpPr>
            <p:nvPr/>
          </p:nvSpPr>
          <p:spPr bwMode="auto">
            <a:xfrm>
              <a:off x="522982" y="4062413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214" name="Rectangle 78"/>
            <p:cNvSpPr>
              <a:spLocks noChangeArrowheads="1"/>
            </p:cNvSpPr>
            <p:nvPr/>
          </p:nvSpPr>
          <p:spPr bwMode="auto">
            <a:xfrm>
              <a:off x="522982" y="381000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65</a:t>
              </a:r>
              <a:endParaRPr lang="en-US"/>
            </a:p>
          </p:txBody>
        </p:sp>
        <p:sp>
          <p:nvSpPr>
            <p:cNvPr id="215" name="Rectangle 79"/>
            <p:cNvSpPr>
              <a:spLocks noChangeArrowheads="1"/>
            </p:cNvSpPr>
            <p:nvPr/>
          </p:nvSpPr>
          <p:spPr bwMode="auto">
            <a:xfrm>
              <a:off x="522982" y="3559175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216" name="Rectangle 80"/>
            <p:cNvSpPr>
              <a:spLocks noChangeArrowheads="1"/>
            </p:cNvSpPr>
            <p:nvPr/>
          </p:nvSpPr>
          <p:spPr bwMode="auto">
            <a:xfrm>
              <a:off x="522982" y="33210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75</a:t>
              </a:r>
              <a:endParaRPr lang="en-US"/>
            </a:p>
          </p:txBody>
        </p:sp>
        <p:sp>
          <p:nvSpPr>
            <p:cNvPr id="217" name="Rectangle 81"/>
            <p:cNvSpPr>
              <a:spLocks noChangeArrowheads="1"/>
            </p:cNvSpPr>
            <p:nvPr/>
          </p:nvSpPr>
          <p:spPr bwMode="auto">
            <a:xfrm>
              <a:off x="522982" y="3070225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218" name="Rectangle 82"/>
            <p:cNvSpPr>
              <a:spLocks noChangeArrowheads="1"/>
            </p:cNvSpPr>
            <p:nvPr/>
          </p:nvSpPr>
          <p:spPr bwMode="auto">
            <a:xfrm>
              <a:off x="522982" y="2817813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85</a:t>
              </a:r>
              <a:endParaRPr lang="en-US"/>
            </a:p>
          </p:txBody>
        </p:sp>
        <p:sp>
          <p:nvSpPr>
            <p:cNvPr id="219" name="Rectangle 83"/>
            <p:cNvSpPr>
              <a:spLocks noChangeArrowheads="1"/>
            </p:cNvSpPr>
            <p:nvPr/>
          </p:nvSpPr>
          <p:spPr bwMode="auto">
            <a:xfrm>
              <a:off x="522982" y="256540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90</a:t>
              </a:r>
              <a:endParaRPr lang="en-US"/>
            </a:p>
          </p:txBody>
        </p:sp>
        <p:sp>
          <p:nvSpPr>
            <p:cNvPr id="220" name="Rectangle 84"/>
            <p:cNvSpPr>
              <a:spLocks noChangeArrowheads="1"/>
            </p:cNvSpPr>
            <p:nvPr/>
          </p:nvSpPr>
          <p:spPr bwMode="auto">
            <a:xfrm>
              <a:off x="775395" y="4298950"/>
              <a:ext cx="1635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21" name="Rectangle 85"/>
            <p:cNvSpPr>
              <a:spLocks noChangeArrowheads="1"/>
            </p:cNvSpPr>
            <p:nvPr/>
          </p:nvSpPr>
          <p:spPr bwMode="auto">
            <a:xfrm>
              <a:off x="1027807" y="4298950"/>
              <a:ext cx="1635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22" name="Rectangle 86"/>
            <p:cNvSpPr>
              <a:spLocks noChangeArrowheads="1"/>
            </p:cNvSpPr>
            <p:nvPr/>
          </p:nvSpPr>
          <p:spPr bwMode="auto">
            <a:xfrm>
              <a:off x="1234182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23" name="Rectangle 87"/>
            <p:cNvSpPr>
              <a:spLocks noChangeArrowheads="1"/>
            </p:cNvSpPr>
            <p:nvPr/>
          </p:nvSpPr>
          <p:spPr bwMode="auto">
            <a:xfrm>
              <a:off x="1486595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224" name="Rectangle 88"/>
            <p:cNvSpPr>
              <a:spLocks noChangeArrowheads="1"/>
            </p:cNvSpPr>
            <p:nvPr/>
          </p:nvSpPr>
          <p:spPr bwMode="auto">
            <a:xfrm>
              <a:off x="1739007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225" name="Rectangle 89"/>
            <p:cNvSpPr>
              <a:spLocks noChangeArrowheads="1"/>
            </p:cNvSpPr>
            <p:nvPr/>
          </p:nvSpPr>
          <p:spPr bwMode="auto">
            <a:xfrm>
              <a:off x="1989832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226" name="Rectangle 90"/>
            <p:cNvSpPr>
              <a:spLocks noChangeArrowheads="1"/>
            </p:cNvSpPr>
            <p:nvPr/>
          </p:nvSpPr>
          <p:spPr bwMode="auto">
            <a:xfrm>
              <a:off x="2242245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227" name="Rectangle 91"/>
            <p:cNvSpPr>
              <a:spLocks noChangeArrowheads="1"/>
            </p:cNvSpPr>
            <p:nvPr/>
          </p:nvSpPr>
          <p:spPr bwMode="auto">
            <a:xfrm>
              <a:off x="2494657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35</a:t>
              </a:r>
              <a:endParaRPr lang="en-US"/>
            </a:p>
          </p:txBody>
        </p:sp>
        <p:sp>
          <p:nvSpPr>
            <p:cNvPr id="228" name="Rectangle 92"/>
            <p:cNvSpPr>
              <a:spLocks noChangeArrowheads="1"/>
            </p:cNvSpPr>
            <p:nvPr/>
          </p:nvSpPr>
          <p:spPr bwMode="auto">
            <a:xfrm>
              <a:off x="2745482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229" name="Rectangle 93"/>
            <p:cNvSpPr>
              <a:spLocks noChangeArrowheads="1"/>
            </p:cNvSpPr>
            <p:nvPr/>
          </p:nvSpPr>
          <p:spPr bwMode="auto">
            <a:xfrm>
              <a:off x="2997895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45</a:t>
              </a:r>
              <a:endParaRPr lang="en-US"/>
            </a:p>
          </p:txBody>
        </p:sp>
        <p:sp>
          <p:nvSpPr>
            <p:cNvPr id="230" name="Rectangle 94"/>
            <p:cNvSpPr>
              <a:spLocks noChangeArrowheads="1"/>
            </p:cNvSpPr>
            <p:nvPr/>
          </p:nvSpPr>
          <p:spPr bwMode="auto">
            <a:xfrm>
              <a:off x="3250307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231" name="Rectangle 95"/>
            <p:cNvSpPr>
              <a:spLocks noChangeArrowheads="1"/>
            </p:cNvSpPr>
            <p:nvPr/>
          </p:nvSpPr>
          <p:spPr bwMode="auto">
            <a:xfrm>
              <a:off x="3501132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55</a:t>
              </a:r>
              <a:endParaRPr lang="en-US"/>
            </a:p>
          </p:txBody>
        </p:sp>
        <p:sp>
          <p:nvSpPr>
            <p:cNvPr id="232" name="Rectangle 96"/>
            <p:cNvSpPr>
              <a:spLocks noChangeArrowheads="1"/>
            </p:cNvSpPr>
            <p:nvPr/>
          </p:nvSpPr>
          <p:spPr bwMode="auto">
            <a:xfrm>
              <a:off x="3753545" y="4298950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233" name="Rectangle 97"/>
            <p:cNvSpPr>
              <a:spLocks noChangeArrowheads="1"/>
            </p:cNvSpPr>
            <p:nvPr/>
          </p:nvSpPr>
          <p:spPr bwMode="auto">
            <a:xfrm>
              <a:off x="3491880" y="4527847"/>
              <a:ext cx="6080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t [min]</a:t>
              </a:r>
              <a:endParaRPr lang="en-US" dirty="0"/>
            </a:p>
          </p:txBody>
        </p:sp>
        <p:sp>
          <p:nvSpPr>
            <p:cNvPr id="234" name="Rectangle 98"/>
            <p:cNvSpPr>
              <a:spLocks noChangeArrowheads="1"/>
            </p:cNvSpPr>
            <p:nvPr/>
          </p:nvSpPr>
          <p:spPr bwMode="auto">
            <a:xfrm rot="16200000">
              <a:off x="232520" y="3276600"/>
              <a:ext cx="3524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L[dB]</a:t>
              </a:r>
              <a:endParaRPr lang="en-US" dirty="0"/>
            </a:p>
          </p:txBody>
        </p:sp>
      </p:grpSp>
      <p:sp>
        <p:nvSpPr>
          <p:cNvPr id="235" name="Rectangle 99"/>
          <p:cNvSpPr>
            <a:spLocks noChangeArrowheads="1"/>
          </p:cNvSpPr>
          <p:nvPr/>
        </p:nvSpPr>
        <p:spPr bwMode="auto">
          <a:xfrm>
            <a:off x="1989832" y="3193977"/>
            <a:ext cx="3413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4530575" y="1372518"/>
            <a:ext cx="3857849" cy="2382838"/>
            <a:chOff x="4660007" y="2597150"/>
            <a:chExt cx="3857849" cy="2382838"/>
          </a:xfrm>
        </p:grpSpPr>
        <p:sp>
          <p:nvSpPr>
            <p:cNvPr id="238" name="Rectangle 102"/>
            <p:cNvSpPr>
              <a:spLocks noChangeArrowheads="1"/>
            </p:cNvSpPr>
            <p:nvPr/>
          </p:nvSpPr>
          <p:spPr bwMode="auto">
            <a:xfrm>
              <a:off x="5172720" y="2701925"/>
              <a:ext cx="30765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03"/>
            <p:cNvSpPr>
              <a:spLocks noChangeShapeType="1"/>
            </p:cNvSpPr>
            <p:nvPr/>
          </p:nvSpPr>
          <p:spPr bwMode="auto">
            <a:xfrm>
              <a:off x="5172720" y="3968750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04"/>
            <p:cNvSpPr>
              <a:spLocks noChangeShapeType="1"/>
            </p:cNvSpPr>
            <p:nvPr/>
          </p:nvSpPr>
          <p:spPr bwMode="auto">
            <a:xfrm>
              <a:off x="5172720" y="3713163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105"/>
            <p:cNvSpPr>
              <a:spLocks noChangeShapeType="1"/>
            </p:cNvSpPr>
            <p:nvPr/>
          </p:nvSpPr>
          <p:spPr bwMode="auto">
            <a:xfrm>
              <a:off x="5172720" y="3471863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106"/>
            <p:cNvSpPr>
              <a:spLocks noChangeShapeType="1"/>
            </p:cNvSpPr>
            <p:nvPr/>
          </p:nvSpPr>
          <p:spPr bwMode="auto">
            <a:xfrm>
              <a:off x="5172720" y="3214688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107"/>
            <p:cNvSpPr>
              <a:spLocks noChangeShapeType="1"/>
            </p:cNvSpPr>
            <p:nvPr/>
          </p:nvSpPr>
          <p:spPr bwMode="auto">
            <a:xfrm>
              <a:off x="5172720" y="2959100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108"/>
            <p:cNvSpPr>
              <a:spLocks noChangeShapeType="1"/>
            </p:cNvSpPr>
            <p:nvPr/>
          </p:nvSpPr>
          <p:spPr bwMode="auto">
            <a:xfrm>
              <a:off x="5172720" y="2701925"/>
              <a:ext cx="3076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109"/>
            <p:cNvSpPr>
              <a:spLocks noChangeArrowheads="1"/>
            </p:cNvSpPr>
            <p:nvPr/>
          </p:nvSpPr>
          <p:spPr bwMode="auto">
            <a:xfrm>
              <a:off x="5172720" y="2701925"/>
              <a:ext cx="3076575" cy="15240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110"/>
            <p:cNvSpPr>
              <a:spLocks noChangeShapeType="1"/>
            </p:cNvSpPr>
            <p:nvPr/>
          </p:nvSpPr>
          <p:spPr bwMode="auto">
            <a:xfrm>
              <a:off x="5172720" y="2701925"/>
              <a:ext cx="1588" cy="15240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111"/>
            <p:cNvSpPr>
              <a:spLocks noChangeShapeType="1"/>
            </p:cNvSpPr>
            <p:nvPr/>
          </p:nvSpPr>
          <p:spPr bwMode="auto">
            <a:xfrm>
              <a:off x="5128270" y="4225925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112"/>
            <p:cNvSpPr>
              <a:spLocks noChangeShapeType="1"/>
            </p:cNvSpPr>
            <p:nvPr/>
          </p:nvSpPr>
          <p:spPr bwMode="auto">
            <a:xfrm>
              <a:off x="5128270" y="3968750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13"/>
            <p:cNvSpPr>
              <a:spLocks noChangeShapeType="1"/>
            </p:cNvSpPr>
            <p:nvPr/>
          </p:nvSpPr>
          <p:spPr bwMode="auto">
            <a:xfrm>
              <a:off x="5128270" y="3713163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114"/>
            <p:cNvSpPr>
              <a:spLocks noChangeShapeType="1"/>
            </p:cNvSpPr>
            <p:nvPr/>
          </p:nvSpPr>
          <p:spPr bwMode="auto">
            <a:xfrm>
              <a:off x="5128270" y="3471863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15"/>
            <p:cNvSpPr>
              <a:spLocks noChangeShapeType="1"/>
            </p:cNvSpPr>
            <p:nvPr/>
          </p:nvSpPr>
          <p:spPr bwMode="auto">
            <a:xfrm>
              <a:off x="5128270" y="3214688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16"/>
            <p:cNvSpPr>
              <a:spLocks noChangeShapeType="1"/>
            </p:cNvSpPr>
            <p:nvPr/>
          </p:nvSpPr>
          <p:spPr bwMode="auto">
            <a:xfrm>
              <a:off x="5128270" y="2959100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17"/>
            <p:cNvSpPr>
              <a:spLocks noChangeShapeType="1"/>
            </p:cNvSpPr>
            <p:nvPr/>
          </p:nvSpPr>
          <p:spPr bwMode="auto">
            <a:xfrm>
              <a:off x="5128270" y="2701925"/>
              <a:ext cx="44450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18"/>
            <p:cNvSpPr>
              <a:spLocks noChangeShapeType="1"/>
            </p:cNvSpPr>
            <p:nvPr/>
          </p:nvSpPr>
          <p:spPr bwMode="auto">
            <a:xfrm>
              <a:off x="5172720" y="4225925"/>
              <a:ext cx="3076575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19"/>
            <p:cNvSpPr>
              <a:spLocks noChangeShapeType="1"/>
            </p:cNvSpPr>
            <p:nvPr/>
          </p:nvSpPr>
          <p:spPr bwMode="auto">
            <a:xfrm flipV="1">
              <a:off x="5172720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20"/>
            <p:cNvSpPr>
              <a:spLocks noChangeShapeType="1"/>
            </p:cNvSpPr>
            <p:nvPr/>
          </p:nvSpPr>
          <p:spPr bwMode="auto">
            <a:xfrm flipV="1">
              <a:off x="5429895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1"/>
            <p:cNvSpPr>
              <a:spLocks noChangeShapeType="1"/>
            </p:cNvSpPr>
            <p:nvPr/>
          </p:nvSpPr>
          <p:spPr bwMode="auto">
            <a:xfrm flipV="1">
              <a:off x="5685482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22"/>
            <p:cNvSpPr>
              <a:spLocks noChangeShapeType="1"/>
            </p:cNvSpPr>
            <p:nvPr/>
          </p:nvSpPr>
          <p:spPr bwMode="auto">
            <a:xfrm flipV="1">
              <a:off x="5942657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3"/>
            <p:cNvSpPr>
              <a:spLocks noChangeShapeType="1"/>
            </p:cNvSpPr>
            <p:nvPr/>
          </p:nvSpPr>
          <p:spPr bwMode="auto">
            <a:xfrm flipV="1">
              <a:off x="6198245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24"/>
            <p:cNvSpPr>
              <a:spLocks noChangeShapeType="1"/>
            </p:cNvSpPr>
            <p:nvPr/>
          </p:nvSpPr>
          <p:spPr bwMode="auto">
            <a:xfrm flipV="1">
              <a:off x="6455420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25"/>
            <p:cNvSpPr>
              <a:spLocks noChangeShapeType="1"/>
            </p:cNvSpPr>
            <p:nvPr/>
          </p:nvSpPr>
          <p:spPr bwMode="auto">
            <a:xfrm flipV="1">
              <a:off x="6711007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26"/>
            <p:cNvSpPr>
              <a:spLocks noChangeShapeType="1"/>
            </p:cNvSpPr>
            <p:nvPr/>
          </p:nvSpPr>
          <p:spPr bwMode="auto">
            <a:xfrm flipV="1">
              <a:off x="6968182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27"/>
            <p:cNvSpPr>
              <a:spLocks noChangeShapeType="1"/>
            </p:cNvSpPr>
            <p:nvPr/>
          </p:nvSpPr>
          <p:spPr bwMode="auto">
            <a:xfrm flipV="1">
              <a:off x="7223770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28"/>
            <p:cNvSpPr>
              <a:spLocks noChangeShapeType="1"/>
            </p:cNvSpPr>
            <p:nvPr/>
          </p:nvSpPr>
          <p:spPr bwMode="auto">
            <a:xfrm flipV="1">
              <a:off x="7480945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29"/>
            <p:cNvSpPr>
              <a:spLocks noChangeShapeType="1"/>
            </p:cNvSpPr>
            <p:nvPr/>
          </p:nvSpPr>
          <p:spPr bwMode="auto">
            <a:xfrm flipV="1">
              <a:off x="7736532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30"/>
            <p:cNvSpPr>
              <a:spLocks noChangeShapeType="1"/>
            </p:cNvSpPr>
            <p:nvPr/>
          </p:nvSpPr>
          <p:spPr bwMode="auto">
            <a:xfrm flipV="1">
              <a:off x="7993707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31"/>
            <p:cNvSpPr>
              <a:spLocks noChangeShapeType="1"/>
            </p:cNvSpPr>
            <p:nvPr/>
          </p:nvSpPr>
          <p:spPr bwMode="auto">
            <a:xfrm flipV="1">
              <a:off x="8249295" y="4225925"/>
              <a:ext cx="1588" cy="44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32"/>
            <p:cNvSpPr>
              <a:spLocks noChangeShapeType="1"/>
            </p:cNvSpPr>
            <p:nvPr/>
          </p:nvSpPr>
          <p:spPr bwMode="auto">
            <a:xfrm>
              <a:off x="5172720" y="3214688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33"/>
            <p:cNvSpPr>
              <a:spLocks noChangeShapeType="1"/>
            </p:cNvSpPr>
            <p:nvPr/>
          </p:nvSpPr>
          <p:spPr bwMode="auto">
            <a:xfrm>
              <a:off x="5429895" y="3214688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34"/>
            <p:cNvSpPr>
              <a:spLocks noChangeShapeType="1"/>
            </p:cNvSpPr>
            <p:nvPr/>
          </p:nvSpPr>
          <p:spPr bwMode="auto">
            <a:xfrm>
              <a:off x="5429895" y="3214688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35"/>
            <p:cNvSpPr>
              <a:spLocks noChangeShapeType="1"/>
            </p:cNvSpPr>
            <p:nvPr/>
          </p:nvSpPr>
          <p:spPr bwMode="auto">
            <a:xfrm>
              <a:off x="5685482" y="3214688"/>
              <a:ext cx="1588" cy="498475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36"/>
            <p:cNvSpPr>
              <a:spLocks noChangeShapeType="1"/>
            </p:cNvSpPr>
            <p:nvPr/>
          </p:nvSpPr>
          <p:spPr bwMode="auto">
            <a:xfrm>
              <a:off x="5685482" y="3713163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37"/>
            <p:cNvSpPr>
              <a:spLocks noChangeShapeType="1"/>
            </p:cNvSpPr>
            <p:nvPr/>
          </p:nvSpPr>
          <p:spPr bwMode="auto">
            <a:xfrm>
              <a:off x="5685482" y="3713163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38"/>
            <p:cNvSpPr>
              <a:spLocks noChangeShapeType="1"/>
            </p:cNvSpPr>
            <p:nvPr/>
          </p:nvSpPr>
          <p:spPr bwMode="auto">
            <a:xfrm>
              <a:off x="5942657" y="3713163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39"/>
            <p:cNvSpPr>
              <a:spLocks noChangeShapeType="1"/>
            </p:cNvSpPr>
            <p:nvPr/>
          </p:nvSpPr>
          <p:spPr bwMode="auto">
            <a:xfrm>
              <a:off x="5942657" y="3713163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140"/>
            <p:cNvSpPr>
              <a:spLocks noChangeShapeType="1"/>
            </p:cNvSpPr>
            <p:nvPr/>
          </p:nvSpPr>
          <p:spPr bwMode="auto">
            <a:xfrm>
              <a:off x="6198245" y="3713163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41"/>
            <p:cNvSpPr>
              <a:spLocks noChangeShapeType="1"/>
            </p:cNvSpPr>
            <p:nvPr/>
          </p:nvSpPr>
          <p:spPr bwMode="auto">
            <a:xfrm>
              <a:off x="6198245" y="3713163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42"/>
            <p:cNvSpPr>
              <a:spLocks noChangeShapeType="1"/>
            </p:cNvSpPr>
            <p:nvPr/>
          </p:nvSpPr>
          <p:spPr bwMode="auto">
            <a:xfrm>
              <a:off x="6455420" y="3713163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43"/>
            <p:cNvSpPr>
              <a:spLocks noChangeShapeType="1"/>
            </p:cNvSpPr>
            <p:nvPr/>
          </p:nvSpPr>
          <p:spPr bwMode="auto">
            <a:xfrm>
              <a:off x="6455420" y="3713163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44"/>
            <p:cNvSpPr>
              <a:spLocks noChangeShapeType="1"/>
            </p:cNvSpPr>
            <p:nvPr/>
          </p:nvSpPr>
          <p:spPr bwMode="auto">
            <a:xfrm>
              <a:off x="6711007" y="3713163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45"/>
            <p:cNvSpPr>
              <a:spLocks noChangeShapeType="1"/>
            </p:cNvSpPr>
            <p:nvPr/>
          </p:nvSpPr>
          <p:spPr bwMode="auto">
            <a:xfrm>
              <a:off x="6711007" y="3713163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46"/>
            <p:cNvSpPr>
              <a:spLocks noChangeShapeType="1"/>
            </p:cNvSpPr>
            <p:nvPr/>
          </p:nvSpPr>
          <p:spPr bwMode="auto">
            <a:xfrm flipV="1">
              <a:off x="6968182" y="3214688"/>
              <a:ext cx="1588" cy="498475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47"/>
            <p:cNvSpPr>
              <a:spLocks noChangeShapeType="1"/>
            </p:cNvSpPr>
            <p:nvPr/>
          </p:nvSpPr>
          <p:spPr bwMode="auto">
            <a:xfrm>
              <a:off x="6968182" y="3214688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48"/>
            <p:cNvSpPr>
              <a:spLocks noChangeShapeType="1"/>
            </p:cNvSpPr>
            <p:nvPr/>
          </p:nvSpPr>
          <p:spPr bwMode="auto">
            <a:xfrm>
              <a:off x="7223770" y="3214688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49"/>
            <p:cNvSpPr>
              <a:spLocks noChangeShapeType="1"/>
            </p:cNvSpPr>
            <p:nvPr/>
          </p:nvSpPr>
          <p:spPr bwMode="auto">
            <a:xfrm>
              <a:off x="7223770" y="3214688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50"/>
            <p:cNvSpPr>
              <a:spLocks noChangeShapeType="1"/>
            </p:cNvSpPr>
            <p:nvPr/>
          </p:nvSpPr>
          <p:spPr bwMode="auto">
            <a:xfrm>
              <a:off x="7480945" y="3214688"/>
              <a:ext cx="1588" cy="158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151"/>
            <p:cNvSpPr>
              <a:spLocks noChangeShapeType="1"/>
            </p:cNvSpPr>
            <p:nvPr/>
          </p:nvSpPr>
          <p:spPr bwMode="auto">
            <a:xfrm>
              <a:off x="7480945" y="3214688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152"/>
            <p:cNvSpPr>
              <a:spLocks noChangeShapeType="1"/>
            </p:cNvSpPr>
            <p:nvPr/>
          </p:nvSpPr>
          <p:spPr bwMode="auto">
            <a:xfrm>
              <a:off x="7736532" y="3214688"/>
              <a:ext cx="1588" cy="498475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153"/>
            <p:cNvSpPr>
              <a:spLocks noChangeShapeType="1"/>
            </p:cNvSpPr>
            <p:nvPr/>
          </p:nvSpPr>
          <p:spPr bwMode="auto">
            <a:xfrm>
              <a:off x="7736532" y="3713163"/>
              <a:ext cx="257175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154"/>
            <p:cNvSpPr>
              <a:spLocks noChangeShapeType="1"/>
            </p:cNvSpPr>
            <p:nvPr/>
          </p:nvSpPr>
          <p:spPr bwMode="auto">
            <a:xfrm flipV="1">
              <a:off x="7993707" y="3214688"/>
              <a:ext cx="1588" cy="498475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55"/>
            <p:cNvSpPr>
              <a:spLocks noChangeShapeType="1"/>
            </p:cNvSpPr>
            <p:nvPr/>
          </p:nvSpPr>
          <p:spPr bwMode="auto">
            <a:xfrm>
              <a:off x="7993707" y="3214688"/>
              <a:ext cx="255588" cy="1588"/>
            </a:xfrm>
            <a:prstGeom prst="line">
              <a:avLst/>
            </a:prstGeom>
            <a:noFill/>
            <a:ln w="301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156"/>
            <p:cNvSpPr>
              <a:spLocks noChangeArrowheads="1"/>
            </p:cNvSpPr>
            <p:nvPr/>
          </p:nvSpPr>
          <p:spPr bwMode="auto">
            <a:xfrm>
              <a:off x="4871095" y="41195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293" name="Rectangle 157"/>
            <p:cNvSpPr>
              <a:spLocks noChangeArrowheads="1"/>
            </p:cNvSpPr>
            <p:nvPr/>
          </p:nvSpPr>
          <p:spPr bwMode="auto">
            <a:xfrm>
              <a:off x="4871095" y="3863975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65</a:t>
              </a:r>
              <a:endParaRPr lang="en-US"/>
            </a:p>
          </p:txBody>
        </p:sp>
        <p:sp>
          <p:nvSpPr>
            <p:cNvPr id="294" name="Rectangle 158"/>
            <p:cNvSpPr>
              <a:spLocks noChangeArrowheads="1"/>
            </p:cNvSpPr>
            <p:nvPr/>
          </p:nvSpPr>
          <p:spPr bwMode="auto">
            <a:xfrm>
              <a:off x="4871095" y="3606800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295" name="Rectangle 159"/>
            <p:cNvSpPr>
              <a:spLocks noChangeArrowheads="1"/>
            </p:cNvSpPr>
            <p:nvPr/>
          </p:nvSpPr>
          <p:spPr bwMode="auto">
            <a:xfrm>
              <a:off x="4871095" y="3365500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75</a:t>
              </a:r>
              <a:endParaRPr lang="en-US"/>
            </a:p>
          </p:txBody>
        </p:sp>
        <p:sp>
          <p:nvSpPr>
            <p:cNvPr id="296" name="Rectangle 160"/>
            <p:cNvSpPr>
              <a:spLocks noChangeArrowheads="1"/>
            </p:cNvSpPr>
            <p:nvPr/>
          </p:nvSpPr>
          <p:spPr bwMode="auto">
            <a:xfrm>
              <a:off x="4871095" y="310991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297" name="Rectangle 161"/>
            <p:cNvSpPr>
              <a:spLocks noChangeArrowheads="1"/>
            </p:cNvSpPr>
            <p:nvPr/>
          </p:nvSpPr>
          <p:spPr bwMode="auto">
            <a:xfrm>
              <a:off x="4871095" y="2852738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85</a:t>
              </a:r>
              <a:endParaRPr lang="en-US"/>
            </a:p>
          </p:txBody>
        </p:sp>
        <p:sp>
          <p:nvSpPr>
            <p:cNvPr id="298" name="Rectangle 162"/>
            <p:cNvSpPr>
              <a:spLocks noChangeArrowheads="1"/>
            </p:cNvSpPr>
            <p:nvPr/>
          </p:nvSpPr>
          <p:spPr bwMode="auto">
            <a:xfrm>
              <a:off x="4871095" y="2597150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90</a:t>
              </a:r>
              <a:endParaRPr lang="en-US"/>
            </a:p>
          </p:txBody>
        </p:sp>
        <p:sp>
          <p:nvSpPr>
            <p:cNvPr id="299" name="Rectangle 163"/>
            <p:cNvSpPr>
              <a:spLocks noChangeArrowheads="1"/>
            </p:cNvSpPr>
            <p:nvPr/>
          </p:nvSpPr>
          <p:spPr bwMode="auto">
            <a:xfrm>
              <a:off x="5128270" y="4360863"/>
              <a:ext cx="19685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00" name="Rectangle 164"/>
            <p:cNvSpPr>
              <a:spLocks noChangeArrowheads="1"/>
            </p:cNvSpPr>
            <p:nvPr/>
          </p:nvSpPr>
          <p:spPr bwMode="auto">
            <a:xfrm>
              <a:off x="5383857" y="4360863"/>
              <a:ext cx="19685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301" name="Rectangle 165"/>
            <p:cNvSpPr>
              <a:spLocks noChangeArrowheads="1"/>
            </p:cNvSpPr>
            <p:nvPr/>
          </p:nvSpPr>
          <p:spPr bwMode="auto">
            <a:xfrm>
              <a:off x="5594995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302" name="Rectangle 166"/>
            <p:cNvSpPr>
              <a:spLocks noChangeArrowheads="1"/>
            </p:cNvSpPr>
            <p:nvPr/>
          </p:nvSpPr>
          <p:spPr bwMode="auto">
            <a:xfrm>
              <a:off x="5852170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15</a:t>
              </a:r>
              <a:endParaRPr lang="en-US" dirty="0"/>
            </a:p>
          </p:txBody>
        </p:sp>
        <p:sp>
          <p:nvSpPr>
            <p:cNvPr id="303" name="Rectangle 167"/>
            <p:cNvSpPr>
              <a:spLocks noChangeArrowheads="1"/>
            </p:cNvSpPr>
            <p:nvPr/>
          </p:nvSpPr>
          <p:spPr bwMode="auto">
            <a:xfrm>
              <a:off x="6107757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304" name="Rectangle 168"/>
            <p:cNvSpPr>
              <a:spLocks noChangeArrowheads="1"/>
            </p:cNvSpPr>
            <p:nvPr/>
          </p:nvSpPr>
          <p:spPr bwMode="auto">
            <a:xfrm>
              <a:off x="6364932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305" name="Rectangle 169"/>
            <p:cNvSpPr>
              <a:spLocks noChangeArrowheads="1"/>
            </p:cNvSpPr>
            <p:nvPr/>
          </p:nvSpPr>
          <p:spPr bwMode="auto">
            <a:xfrm>
              <a:off x="6620520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306" name="Rectangle 170"/>
            <p:cNvSpPr>
              <a:spLocks noChangeArrowheads="1"/>
            </p:cNvSpPr>
            <p:nvPr/>
          </p:nvSpPr>
          <p:spPr bwMode="auto">
            <a:xfrm>
              <a:off x="6877695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35</a:t>
              </a:r>
              <a:endParaRPr lang="en-US"/>
            </a:p>
          </p:txBody>
        </p:sp>
        <p:sp>
          <p:nvSpPr>
            <p:cNvPr id="307" name="Rectangle 171"/>
            <p:cNvSpPr>
              <a:spLocks noChangeArrowheads="1"/>
            </p:cNvSpPr>
            <p:nvPr/>
          </p:nvSpPr>
          <p:spPr bwMode="auto">
            <a:xfrm>
              <a:off x="7133282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308" name="Rectangle 172"/>
            <p:cNvSpPr>
              <a:spLocks noChangeArrowheads="1"/>
            </p:cNvSpPr>
            <p:nvPr/>
          </p:nvSpPr>
          <p:spPr bwMode="auto">
            <a:xfrm>
              <a:off x="7390457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45</a:t>
              </a:r>
              <a:endParaRPr lang="en-US"/>
            </a:p>
          </p:txBody>
        </p:sp>
        <p:sp>
          <p:nvSpPr>
            <p:cNvPr id="309" name="Rectangle 173"/>
            <p:cNvSpPr>
              <a:spLocks noChangeArrowheads="1"/>
            </p:cNvSpPr>
            <p:nvPr/>
          </p:nvSpPr>
          <p:spPr bwMode="auto">
            <a:xfrm>
              <a:off x="7646045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310" name="Rectangle 174"/>
            <p:cNvSpPr>
              <a:spLocks noChangeArrowheads="1"/>
            </p:cNvSpPr>
            <p:nvPr/>
          </p:nvSpPr>
          <p:spPr bwMode="auto">
            <a:xfrm>
              <a:off x="7903220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55</a:t>
              </a:r>
              <a:endParaRPr lang="en-US"/>
            </a:p>
          </p:txBody>
        </p:sp>
        <p:sp>
          <p:nvSpPr>
            <p:cNvPr id="311" name="Rectangle 175"/>
            <p:cNvSpPr>
              <a:spLocks noChangeArrowheads="1"/>
            </p:cNvSpPr>
            <p:nvPr/>
          </p:nvSpPr>
          <p:spPr bwMode="auto">
            <a:xfrm>
              <a:off x="8158807" y="4360863"/>
              <a:ext cx="301625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60</a:t>
              </a:r>
              <a:endParaRPr lang="en-US" dirty="0"/>
            </a:p>
          </p:txBody>
        </p:sp>
        <p:sp>
          <p:nvSpPr>
            <p:cNvPr id="312" name="Rectangle 176"/>
            <p:cNvSpPr>
              <a:spLocks noChangeArrowheads="1"/>
            </p:cNvSpPr>
            <p:nvPr/>
          </p:nvSpPr>
          <p:spPr bwMode="auto">
            <a:xfrm>
              <a:off x="7884443" y="4597697"/>
              <a:ext cx="633413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t [min]</a:t>
              </a:r>
              <a:endParaRPr lang="en-US" dirty="0"/>
            </a:p>
          </p:txBody>
        </p:sp>
        <p:sp>
          <p:nvSpPr>
            <p:cNvPr id="313" name="Rectangle 177"/>
            <p:cNvSpPr>
              <a:spLocks noChangeArrowheads="1"/>
            </p:cNvSpPr>
            <p:nvPr/>
          </p:nvSpPr>
          <p:spPr bwMode="auto">
            <a:xfrm rot="16200000">
              <a:off x="4583807" y="3308350"/>
              <a:ext cx="3524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L[dB]</a:t>
              </a:r>
              <a:endParaRPr lang="en-US"/>
            </a:p>
          </p:txBody>
        </p:sp>
        <p:sp>
          <p:nvSpPr>
            <p:cNvPr id="314" name="Rectangle 178"/>
            <p:cNvSpPr>
              <a:spLocks noChangeArrowheads="1"/>
            </p:cNvSpPr>
            <p:nvPr/>
          </p:nvSpPr>
          <p:spPr bwMode="auto">
            <a:xfrm>
              <a:off x="6349057" y="4678363"/>
              <a:ext cx="3619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793768"/>
              </p:ext>
            </p:extLst>
          </p:nvPr>
        </p:nvGraphicFramePr>
        <p:xfrm>
          <a:off x="809699" y="3644827"/>
          <a:ext cx="297021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876240" progId="Equation.DSMT4">
                  <p:embed/>
                </p:oleObj>
              </mc:Choice>
              <mc:Fallback>
                <p:oleObj name="Equation" r:id="rId3" imgW="2260440" imgH="876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99" y="3644827"/>
                        <a:ext cx="2970213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60110"/>
              </p:ext>
            </p:extLst>
          </p:nvPr>
        </p:nvGraphicFramePr>
        <p:xfrm>
          <a:off x="4279900" y="3644827"/>
          <a:ext cx="45974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71720" imgH="888840" progId="Equation.DSMT4">
                  <p:embed/>
                </p:oleObj>
              </mc:Choice>
              <mc:Fallback>
                <p:oleObj name="Equation" r:id="rId5" imgW="3771720" imgH="8888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644827"/>
                        <a:ext cx="4597400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1496839" y="1265585"/>
            <a:ext cx="6132860" cy="3240000"/>
            <a:chOff x="1928" y="831"/>
            <a:chExt cx="3080" cy="1923"/>
          </a:xfrm>
        </p:grpSpPr>
        <p:pic>
          <p:nvPicPr>
            <p:cNvPr id="24" name="Picture 5" descr="C:\My Documents\Nastava\Predavanja\PPP\Slike\procniv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" y="831"/>
              <a:ext cx="3080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312" y="2000"/>
              <a:ext cx="2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058436" y="4680542"/>
            <a:ext cx="75353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Ako je verovatnoća raspodele nivoa približna Gausovoj, važi da je: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80460"/>
              </p:ext>
            </p:extLst>
          </p:nvPr>
        </p:nvGraphicFramePr>
        <p:xfrm>
          <a:off x="3628935" y="5337296"/>
          <a:ext cx="2394338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393700" progId="Equation.3">
                  <p:embed/>
                </p:oleObj>
              </mc:Choice>
              <mc:Fallback>
                <p:oleObj name="Equation" r:id="rId4" imgW="12446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935" y="5337296"/>
                        <a:ext cx="2394338" cy="75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832620" y="1052736"/>
            <a:ext cx="547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noProof="1">
                <a:solidFill>
                  <a:srgbClr val="800000"/>
                </a:solidFill>
                <a:latin typeface="Arial" charset="0"/>
              </a:rPr>
              <a:t>Kumulativna i </a:t>
            </a:r>
            <a:r>
              <a:rPr lang="x-none" altLang="en-US" sz="1800" b="1" noProof="1">
                <a:solidFill>
                  <a:srgbClr val="800000"/>
                </a:solidFill>
                <a:latin typeface="Arial" charset="0"/>
              </a:rPr>
              <a:t>statistička </a:t>
            </a:r>
            <a:r>
              <a:rPr lang="en-US" altLang="en-US" sz="1800" b="1" noProof="1">
                <a:solidFill>
                  <a:srgbClr val="800000"/>
                </a:solidFill>
                <a:latin typeface="Arial" charset="0"/>
              </a:rPr>
              <a:t>raspodela nivoa buke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39552" y="5733256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noProof="1">
                <a:solidFill>
                  <a:srgbClr val="000066"/>
                </a:solidFill>
                <a:latin typeface="Arial" charset="0"/>
              </a:rPr>
              <a:t>Kumulativna raspodela nivoa buke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33392" y="5733256"/>
            <a:ext cx="3715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x-none" altLang="en-US" sz="1600" b="1" i="1" noProof="1">
                <a:solidFill>
                  <a:srgbClr val="000066"/>
                </a:solidFill>
                <a:latin typeface="Arial" charset="0"/>
              </a:rPr>
              <a:t>Statistička </a:t>
            </a:r>
            <a:r>
              <a:rPr lang="en-US" altLang="en-US" sz="1600" b="1" i="1" noProof="1">
                <a:solidFill>
                  <a:srgbClr val="000066"/>
                </a:solidFill>
                <a:latin typeface="Arial" charset="0"/>
              </a:rPr>
              <a:t>raspodela nivoa buke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72480" y="1905656"/>
            <a:ext cx="4320000" cy="3683584"/>
            <a:chOff x="4572480" y="1905656"/>
            <a:chExt cx="4320000" cy="3683584"/>
          </a:xfrm>
        </p:grpSpPr>
        <p:pic>
          <p:nvPicPr>
            <p:cNvPr id="27" name="Picture 18" descr="slD-3"/>
            <p:cNvPicPr>
              <a:picLocks noChangeAspect="1" noChangeArrowheads="1"/>
            </p:cNvPicPr>
            <p:nvPr/>
          </p:nvPicPr>
          <p:blipFill>
            <a:blip r:embed="rId3" cstate="print"/>
            <a:srcRect l="5043" t="4024" r="3378" b="3003"/>
            <a:stretch>
              <a:fillRect/>
            </a:stretch>
          </p:blipFill>
          <p:spPr bwMode="auto">
            <a:xfrm>
              <a:off x="4572480" y="1905656"/>
              <a:ext cx="4320000" cy="368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 bwMode="auto">
            <a:xfrm>
              <a:off x="8471410" y="5257483"/>
              <a:ext cx="21602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0188" y="1412776"/>
            <a:ext cx="4341812" cy="4222750"/>
            <a:chOff x="230188" y="1412776"/>
            <a:chExt cx="4341812" cy="4222750"/>
          </a:xfrm>
        </p:grpSpPr>
        <p:pic>
          <p:nvPicPr>
            <p:cNvPr id="23" name="Picture 11" descr="slD-2"/>
            <p:cNvPicPr>
              <a:picLocks noChangeAspect="1" noChangeArrowheads="1"/>
            </p:cNvPicPr>
            <p:nvPr/>
          </p:nvPicPr>
          <p:blipFill>
            <a:blip r:embed="rId4" cstate="print"/>
            <a:srcRect l="5864" t="3909" r="14813" b="3548"/>
            <a:stretch>
              <a:fillRect/>
            </a:stretch>
          </p:blipFill>
          <p:spPr bwMode="auto">
            <a:xfrm>
              <a:off x="230188" y="1412776"/>
              <a:ext cx="4341812" cy="422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/>
            <p:nvPr/>
          </p:nvSpPr>
          <p:spPr bwMode="auto">
            <a:xfrm>
              <a:off x="3970784" y="4210060"/>
              <a:ext cx="21602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48099" y="5481132"/>
              <a:ext cx="21602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Ekvivalentni nivo buke</a:t>
            </a:r>
          </a:p>
        </p:txBody>
      </p:sp>
      <p:sp>
        <p:nvSpPr>
          <p:cNvPr id="235" name="Rectangle 99"/>
          <p:cNvSpPr>
            <a:spLocks noChangeArrowheads="1"/>
          </p:cNvSpPr>
          <p:nvPr/>
        </p:nvSpPr>
        <p:spPr bwMode="auto">
          <a:xfrm>
            <a:off x="1593778" y="3515693"/>
            <a:ext cx="3413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0" name="Picture 140" descr="Ekv niv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57032"/>
            <a:ext cx="25878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142" descr="Ekv niv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907" y="2457032"/>
            <a:ext cx="25023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143" descr="Ekv niv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063" y="2457032"/>
            <a:ext cx="25111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" name="Text Box 144"/>
          <p:cNvSpPr txBox="1">
            <a:spLocks noChangeArrowheads="1"/>
          </p:cNvSpPr>
          <p:nvPr/>
        </p:nvSpPr>
        <p:spPr bwMode="auto">
          <a:xfrm>
            <a:off x="1216301" y="1820615"/>
            <a:ext cx="109036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i="1" dirty="0"/>
              <a:t>L</a:t>
            </a:r>
            <a:r>
              <a:rPr lang="sr-Latn-CS" sz="1400" baseline="-25000" dirty="0"/>
              <a:t>eq</a:t>
            </a:r>
            <a:r>
              <a:rPr lang="sr-Latn-CS" sz="1400" dirty="0"/>
              <a:t>=77.1dB</a:t>
            </a:r>
          </a:p>
          <a:p>
            <a:r>
              <a:rPr lang="sr-Latn-CS" sz="1400" i="1" dirty="0"/>
              <a:t>L</a:t>
            </a:r>
            <a:r>
              <a:rPr lang="sr-Latn-CS" sz="1400" baseline="-25000" dirty="0"/>
              <a:t>5</a:t>
            </a:r>
            <a:r>
              <a:rPr lang="sr-Latn-CS" sz="1400" dirty="0"/>
              <a:t>=90dB</a:t>
            </a:r>
            <a:endParaRPr lang="en-US" sz="1400" dirty="0"/>
          </a:p>
        </p:txBody>
      </p:sp>
      <p:sp>
        <p:nvSpPr>
          <p:cNvPr id="324" name="Text Box 145"/>
          <p:cNvSpPr txBox="1">
            <a:spLocks noChangeArrowheads="1"/>
          </p:cNvSpPr>
          <p:nvPr/>
        </p:nvSpPr>
        <p:spPr bwMode="auto">
          <a:xfrm>
            <a:off x="4131971" y="1820615"/>
            <a:ext cx="94128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i="1" dirty="0"/>
              <a:t>L</a:t>
            </a:r>
            <a:r>
              <a:rPr lang="sr-Latn-CS" sz="1400" baseline="-25000" dirty="0"/>
              <a:t>eq</a:t>
            </a:r>
            <a:r>
              <a:rPr lang="sr-Latn-CS" sz="1400" dirty="0"/>
              <a:t>=87dB</a:t>
            </a:r>
          </a:p>
          <a:p>
            <a:r>
              <a:rPr lang="sr-Latn-CS" sz="1400" i="1" dirty="0"/>
              <a:t>L</a:t>
            </a:r>
            <a:r>
              <a:rPr lang="sr-Latn-CS" sz="1400" baseline="-25000" dirty="0"/>
              <a:t>50</a:t>
            </a:r>
            <a:r>
              <a:rPr lang="sr-Latn-CS" sz="1400" dirty="0"/>
              <a:t>=90dB</a:t>
            </a:r>
            <a:endParaRPr lang="en-US" sz="1400" dirty="0"/>
          </a:p>
        </p:txBody>
      </p:sp>
      <p:sp>
        <p:nvSpPr>
          <p:cNvPr id="325" name="Text Box 146"/>
          <p:cNvSpPr txBox="1">
            <a:spLocks noChangeArrowheads="1"/>
          </p:cNvSpPr>
          <p:nvPr/>
        </p:nvSpPr>
        <p:spPr bwMode="auto">
          <a:xfrm>
            <a:off x="6898561" y="1820615"/>
            <a:ext cx="109036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i="1"/>
              <a:t>L</a:t>
            </a:r>
            <a:r>
              <a:rPr lang="sr-Latn-CS" sz="1400" baseline="-25000"/>
              <a:t>eq</a:t>
            </a:r>
            <a:r>
              <a:rPr lang="sr-Latn-CS" sz="1400"/>
              <a:t>=89.5dB</a:t>
            </a:r>
          </a:p>
          <a:p>
            <a:r>
              <a:rPr lang="sr-Latn-CS" sz="1400" i="1"/>
              <a:t>L</a:t>
            </a:r>
            <a:r>
              <a:rPr lang="sr-Latn-CS" sz="1400" baseline="-25000"/>
              <a:t>90</a:t>
            </a:r>
            <a:r>
              <a:rPr lang="sr-Latn-CS" sz="1400"/>
              <a:t>=90dB</a:t>
            </a:r>
            <a:endParaRPr lang="en-US" sz="140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12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983733" y="1485192"/>
            <a:ext cx="7159071" cy="3672000"/>
            <a:chOff x="2522675" y="3284984"/>
            <a:chExt cx="6081773" cy="311943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0325" y="3284984"/>
              <a:ext cx="6004123" cy="311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 rot="16200000">
              <a:off x="1913374" y="4600153"/>
              <a:ext cx="15263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x-none" sz="1400" b="1" dirty="0"/>
                <a:t>Nivo zvuka [dB]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35861" y="6001543"/>
              <a:ext cx="9923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x-none" sz="1400" b="1" dirty="0"/>
                <a:t>Vreme [s]</a:t>
              </a:r>
              <a:endParaRPr lang="en-US" sz="1400" b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Nivo izloženosti zvuku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Nivo izloženosti zvuku</a:t>
            </a:r>
          </a:p>
        </p:txBody>
      </p:sp>
      <p:pic>
        <p:nvPicPr>
          <p:cNvPr id="175106" name="Picture 2" descr="Резултат слика за presa hidraulič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36" y="1340768"/>
            <a:ext cx="5387928" cy="34200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Nivo izloženosti zvuku</a:t>
            </a: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70213"/>
              </p:ext>
            </p:extLst>
          </p:nvPr>
        </p:nvGraphicFramePr>
        <p:xfrm>
          <a:off x="611560" y="1220961"/>
          <a:ext cx="3589443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300" imgH="482600" progId="Equation.3">
                  <p:embed/>
                </p:oleObj>
              </mc:Choice>
              <mc:Fallback>
                <p:oleObj name="Equation" r:id="rId3" imgW="20193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20961"/>
                        <a:ext cx="3589443" cy="86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499992" y="1196752"/>
            <a:ext cx="4214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L</a:t>
            </a:r>
            <a:r>
              <a:rPr lang="en-US" sz="1600" b="1" i="1" baseline="-30000" dirty="0">
                <a:solidFill>
                  <a:srgbClr val="000066"/>
                </a:solidFill>
                <a:latin typeface="Arial" charset="0"/>
                <a:cs typeface="Arial" charset="0"/>
              </a:rPr>
              <a:t>A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) – </a:t>
            </a:r>
            <a:r>
              <a:rPr lang="sr-Cyrl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vremenski promenljiv </a:t>
            </a:r>
            <a:r>
              <a:rPr lang="sr-Latn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A-</a:t>
            </a:r>
            <a:r>
              <a:rPr lang="sr-Cyrl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nivo buke</a:t>
            </a:r>
            <a:r>
              <a:rPr lang="sr-Latn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,</a:t>
            </a:r>
            <a:r>
              <a:rPr lang="sr-Cyrl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endParaRPr lang="en-US" sz="16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499992" y="1615852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r-Cyrl-C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 </a:t>
            </a:r>
            <a:r>
              <a:rPr lang="sr-Cyrl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– interval merenja</a:t>
            </a:r>
            <a:r>
              <a:rPr lang="sr-Latn-CS" sz="1600" b="1" dirty="0">
                <a:solidFill>
                  <a:srgbClr val="000066"/>
                </a:solidFill>
                <a:cs typeface="Arial" charset="0"/>
              </a:rPr>
              <a:t>,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499992" y="2034952"/>
            <a:ext cx="3941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sr-Cyrl-C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</a:t>
            </a:r>
            <a:r>
              <a:rPr lang="sr-Latn-CS" sz="1600" b="1" baseline="-25000" dirty="0">
                <a:solidFill>
                  <a:srgbClr val="000066"/>
                </a:solidFill>
                <a:latin typeface="Arial" charset="0"/>
                <a:cs typeface="Arial" charset="0"/>
              </a:rPr>
              <a:t>0</a:t>
            </a:r>
            <a:r>
              <a:rPr lang="sr-Cyrl-C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sr-Latn-C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= 1 s.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7544" y="2492896"/>
            <a:ext cx="4314825" cy="2860675"/>
            <a:chOff x="467544" y="2944589"/>
            <a:chExt cx="4314825" cy="2860675"/>
          </a:xfrm>
        </p:grpSpPr>
        <p:pic>
          <p:nvPicPr>
            <p:cNvPr id="27" name="Picture 9" descr="C:\My Documents\Nastava\Predavanja\PPP\Slike\SE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2944589"/>
              <a:ext cx="4314825" cy="286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013381" y="3057691"/>
              <a:ext cx="212104" cy="1738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408" y="3049315"/>
            <a:ext cx="3672000" cy="133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00" y="185545"/>
            <a:ext cx="1024624" cy="144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45096-BD62-4E60-8562-F2D1B335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44" y="836712"/>
            <a:ext cx="8244056" cy="453650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Koji su razlozi za upotrebu veličine nivo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Definicija nivoa zvuka;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menja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nivo zvuka sa dvostrukim povećanjem </a:t>
            </a:r>
            <a:b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intenziteta zvuka i zvučnog pritiska?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određuje rezultujući nivo složenog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određuje nivo zvuka specifičnog izvora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subjektivna jačina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su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izofonske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linije?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Čemu služi veličina glasnost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su i čemu služe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ponderacione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frekvencijske krive?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ekvivalentni nivo zvuka?</a:t>
            </a:r>
          </a:p>
          <a:p>
            <a:pPr marL="447675" indent="-447675" algn="l" fontAlgn="auto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nivo izloženosti zvuku - SEL?</a:t>
            </a:r>
          </a:p>
        </p:txBody>
      </p:sp>
    </p:spTree>
    <p:extLst>
      <p:ext uri="{BB962C8B-B14F-4D97-AF65-F5344CB8AC3E}">
        <p14:creationId xmlns:p14="http://schemas.microsoft.com/office/powerpoint/2010/main" val="351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53" name="Group 60"/>
          <p:cNvGrpSpPr>
            <a:grpSpLocks/>
          </p:cNvGrpSpPr>
          <p:nvPr/>
        </p:nvGrpSpPr>
        <p:grpSpPr bwMode="auto">
          <a:xfrm>
            <a:off x="3694101" y="1036846"/>
            <a:ext cx="5126371" cy="5416490"/>
            <a:chOff x="2248" y="298"/>
            <a:chExt cx="3428" cy="3622"/>
          </a:xfrm>
        </p:grpSpPr>
        <p:pic>
          <p:nvPicPr>
            <p:cNvPr id="61" name="Picture 35" descr="D:\Predavanja 2004-2005\Fizioloska akustika\Velicine\SPL Ch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8" y="304"/>
              <a:ext cx="3428" cy="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2916" y="3560"/>
              <a:ext cx="8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900" b="1" dirty="0" err="1"/>
                <a:t>Referentna</a:t>
              </a:r>
              <a:r>
                <a:rPr lang="en-US" altLang="en-US" sz="900" b="1" dirty="0"/>
                <a:t> </a:t>
              </a:r>
              <a:r>
                <a:rPr lang="en-US" altLang="en-US" sz="900" b="1" dirty="0" err="1"/>
                <a:t>vrednost</a:t>
              </a:r>
              <a:endParaRPr lang="en-US" altLang="en-US" sz="900" b="1" dirty="0"/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4617" y="3550"/>
              <a:ext cx="8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900" b="1" dirty="0" err="1"/>
                <a:t>Anehoi</a:t>
              </a:r>
              <a:r>
                <a:rPr lang="sr-Latn-CS" altLang="en-US" sz="900" b="1" dirty="0"/>
                <a:t>čna prostorija</a:t>
              </a:r>
              <a:endParaRPr lang="en-US" altLang="en-US" sz="900" b="1" dirty="0"/>
            </a:p>
          </p:txBody>
        </p:sp>
        <p:sp>
          <p:nvSpPr>
            <p:cNvPr id="64" name="Text Box 39"/>
            <p:cNvSpPr txBox="1">
              <a:spLocks noChangeArrowheads="1"/>
            </p:cNvSpPr>
            <p:nvPr/>
          </p:nvSpPr>
          <p:spPr bwMode="auto">
            <a:xfrm>
              <a:off x="2272" y="313"/>
              <a:ext cx="38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 b="1" dirty="0">
                  <a:solidFill>
                    <a:srgbClr val="990000"/>
                  </a:solidFill>
                </a:rPr>
                <a:t>Efekat</a:t>
              </a:r>
              <a:endParaRPr lang="en-US" altLang="en-US" sz="1000" b="1" dirty="0">
                <a:solidFill>
                  <a:srgbClr val="990000"/>
                </a:solidFill>
              </a:endParaRPr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2711" y="298"/>
              <a:ext cx="110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1" dirty="0">
                  <a:solidFill>
                    <a:srgbClr val="990000"/>
                  </a:solidFill>
                </a:rPr>
                <a:t>Odnos intenziteta zvuka</a:t>
              </a:r>
            </a:p>
            <a:p>
              <a:pPr>
                <a:lnSpc>
                  <a:spcPct val="75000"/>
                </a:lnSpc>
                <a:spcBef>
                  <a:spcPts val="300"/>
                </a:spcBef>
              </a:pPr>
              <a:r>
                <a:rPr lang="sr-Latn-CS" altLang="en-US" sz="1000" b="1" dirty="0">
                  <a:solidFill>
                    <a:srgbClr val="990000"/>
                  </a:solidFill>
                </a:rPr>
                <a:t>(re. = 10</a:t>
              </a:r>
              <a:r>
                <a:rPr lang="sr-Latn-CS" altLang="en-US" sz="1000" b="1" baseline="30000" dirty="0">
                  <a:solidFill>
                    <a:srgbClr val="990000"/>
                  </a:solidFill>
                </a:rPr>
                <a:t>-12</a:t>
              </a:r>
              <a:r>
                <a:rPr lang="sr-Latn-CS" altLang="en-US" sz="1000" b="1" dirty="0">
                  <a:solidFill>
                    <a:srgbClr val="990000"/>
                  </a:solidFill>
                </a:rPr>
                <a:t> W/m</a:t>
              </a:r>
              <a:r>
                <a:rPr lang="sr-Latn-CS" altLang="en-US" sz="1000" b="1" baseline="30000" dirty="0">
                  <a:solidFill>
                    <a:srgbClr val="990000"/>
                  </a:solidFill>
                </a:rPr>
                <a:t>2</a:t>
              </a:r>
              <a:r>
                <a:rPr lang="sr-Latn-CS" altLang="en-US" sz="1000" b="1" dirty="0">
                  <a:solidFill>
                    <a:srgbClr val="990000"/>
                  </a:solidFill>
                </a:rPr>
                <a:t> )</a:t>
              </a:r>
              <a:endParaRPr lang="en-US" altLang="en-US" sz="1000" b="1" dirty="0">
                <a:solidFill>
                  <a:srgbClr val="990000"/>
                </a:solidFill>
              </a:endParaRPr>
            </a:p>
          </p:txBody>
        </p:sp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4587" y="336"/>
              <a:ext cx="88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1">
                  <a:solidFill>
                    <a:srgbClr val="990000"/>
                  </a:solidFill>
                </a:rPr>
                <a:t>Tipični izvor zvuka</a:t>
              </a:r>
              <a:endParaRPr lang="en-US" altLang="en-US" sz="1000" b="1">
                <a:solidFill>
                  <a:srgbClr val="990000"/>
                </a:solidFill>
              </a:endParaRPr>
            </a:p>
          </p:txBody>
        </p:sp>
        <p:sp>
          <p:nvSpPr>
            <p:cNvPr id="67" name="Text Box 42"/>
            <p:cNvSpPr txBox="1">
              <a:spLocks noChangeArrowheads="1"/>
            </p:cNvSpPr>
            <p:nvPr/>
          </p:nvSpPr>
          <p:spPr bwMode="auto">
            <a:xfrm>
              <a:off x="3746" y="298"/>
              <a:ext cx="65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sr-Latn-CS" altLang="en-US" sz="1000" b="1" dirty="0">
                  <a:solidFill>
                    <a:srgbClr val="990000"/>
                  </a:solidFill>
                </a:rPr>
                <a:t>Intenzitet</a:t>
              </a:r>
            </a:p>
            <a:p>
              <a:pPr algn="ctr">
                <a:lnSpc>
                  <a:spcPct val="75000"/>
                </a:lnSpc>
                <a:spcBef>
                  <a:spcPts val="300"/>
                </a:spcBef>
              </a:pPr>
              <a:r>
                <a:rPr lang="sr-Latn-CS" altLang="en-US" sz="1000" b="1" dirty="0">
                  <a:solidFill>
                    <a:srgbClr val="990000"/>
                  </a:solidFill>
                </a:rPr>
                <a:t>zvuka </a:t>
              </a:r>
              <a:r>
                <a:rPr lang="sr-Latn-CS" altLang="en-US" sz="1000" b="1" dirty="0">
                  <a:solidFill>
                    <a:srgbClr val="990000"/>
                  </a:solidFill>
                  <a:cs typeface="Times New Roman" pitchFamily="18" charset="0"/>
                </a:rPr>
                <a:t>[</a:t>
              </a:r>
              <a:r>
                <a:rPr lang="sr-Latn-CS" altLang="en-US" sz="1000" b="1" dirty="0">
                  <a:solidFill>
                    <a:srgbClr val="990000"/>
                  </a:solidFill>
                </a:rPr>
                <a:t>W/m</a:t>
              </a:r>
              <a:r>
                <a:rPr lang="sr-Latn-CS" altLang="en-US" sz="1000" b="1" baseline="30000" dirty="0">
                  <a:solidFill>
                    <a:srgbClr val="990000"/>
                  </a:solidFill>
                </a:rPr>
                <a:t>2</a:t>
              </a:r>
              <a:r>
                <a:rPr lang="sr-Latn-CS" altLang="en-US" sz="1000" b="1" dirty="0">
                  <a:solidFill>
                    <a:srgbClr val="990000"/>
                  </a:solidFill>
                  <a:cs typeface="Times New Roman" pitchFamily="18" charset="0"/>
                </a:rPr>
                <a:t>]</a:t>
              </a:r>
              <a:endParaRPr lang="en-US" altLang="en-US" sz="1000" b="1" dirty="0">
                <a:solidFill>
                  <a:srgbClr val="990000"/>
                </a:solidFill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3835" y="3552"/>
              <a:ext cx="30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 b="1" dirty="0">
                  <a:latin typeface="Arial" charset="0"/>
                </a:rPr>
                <a:t>10</a:t>
              </a:r>
              <a:r>
                <a:rPr lang="en-US" altLang="en-US" sz="1000" b="1" baseline="30000" dirty="0">
                  <a:latin typeface="Arial" charset="0"/>
                </a:rPr>
                <a:t>-12</a:t>
              </a:r>
            </a:p>
          </p:txBody>
        </p:sp>
        <p:sp>
          <p:nvSpPr>
            <p:cNvPr id="69" name="Text Box 45"/>
            <p:cNvSpPr txBox="1">
              <a:spLocks noChangeArrowheads="1"/>
            </p:cNvSpPr>
            <p:nvPr/>
          </p:nvSpPr>
          <p:spPr bwMode="auto">
            <a:xfrm>
              <a:off x="3839" y="3356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-1</a:t>
              </a:r>
              <a:r>
                <a:rPr lang="sl-SI" altLang="en-US" sz="1000" baseline="30000">
                  <a:latin typeface="Arial" charset="0"/>
                </a:rPr>
                <a:t>1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0" name="Text Box 46"/>
            <p:cNvSpPr txBox="1">
              <a:spLocks noChangeArrowheads="1"/>
            </p:cNvSpPr>
            <p:nvPr/>
          </p:nvSpPr>
          <p:spPr bwMode="auto">
            <a:xfrm>
              <a:off x="3843" y="3152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10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1" name="Text Box 47"/>
            <p:cNvSpPr txBox="1">
              <a:spLocks noChangeArrowheads="1"/>
            </p:cNvSpPr>
            <p:nvPr/>
          </p:nvSpPr>
          <p:spPr bwMode="auto">
            <a:xfrm>
              <a:off x="3839" y="2936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9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2" name="Text Box 49"/>
            <p:cNvSpPr txBox="1">
              <a:spLocks noChangeArrowheads="1"/>
            </p:cNvSpPr>
            <p:nvPr/>
          </p:nvSpPr>
          <p:spPr bwMode="auto">
            <a:xfrm>
              <a:off x="3839" y="2720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8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3839" y="2504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7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3839" y="2296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6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3839" y="2092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5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6" name="Text Box 53"/>
            <p:cNvSpPr txBox="1">
              <a:spLocks noChangeArrowheads="1"/>
            </p:cNvSpPr>
            <p:nvPr/>
          </p:nvSpPr>
          <p:spPr bwMode="auto">
            <a:xfrm>
              <a:off x="3839" y="1884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4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7" name="Text Box 54"/>
            <p:cNvSpPr txBox="1">
              <a:spLocks noChangeArrowheads="1"/>
            </p:cNvSpPr>
            <p:nvPr/>
          </p:nvSpPr>
          <p:spPr bwMode="auto">
            <a:xfrm>
              <a:off x="3839" y="1660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3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8" name="Text Box 55"/>
            <p:cNvSpPr txBox="1">
              <a:spLocks noChangeArrowheads="1"/>
            </p:cNvSpPr>
            <p:nvPr/>
          </p:nvSpPr>
          <p:spPr bwMode="auto">
            <a:xfrm>
              <a:off x="3839" y="1448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2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79" name="Text Box 56"/>
            <p:cNvSpPr txBox="1">
              <a:spLocks noChangeArrowheads="1"/>
            </p:cNvSpPr>
            <p:nvPr/>
          </p:nvSpPr>
          <p:spPr bwMode="auto">
            <a:xfrm>
              <a:off x="3839" y="1244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en-US" altLang="en-US" sz="1000" baseline="30000">
                  <a:latin typeface="Arial" charset="0"/>
                </a:rPr>
                <a:t>-</a:t>
              </a:r>
              <a:r>
                <a:rPr lang="sl-SI" altLang="en-US" sz="1000" baseline="30000">
                  <a:latin typeface="Arial" charset="0"/>
                </a:rPr>
                <a:t>1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80" name="Text Box 57"/>
            <p:cNvSpPr txBox="1">
              <a:spLocks noChangeArrowheads="1"/>
            </p:cNvSpPr>
            <p:nvPr/>
          </p:nvSpPr>
          <p:spPr bwMode="auto">
            <a:xfrm>
              <a:off x="3875" y="996"/>
              <a:ext cx="17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 b="1" dirty="0">
                  <a:latin typeface="Arial" charset="0"/>
                </a:rPr>
                <a:t>1</a:t>
              </a:r>
              <a:endParaRPr lang="en-US" altLang="en-US" sz="1000" b="1" baseline="30000" dirty="0">
                <a:latin typeface="Arial" charset="0"/>
              </a:endParaRPr>
            </a:p>
          </p:txBody>
        </p:sp>
        <p:sp>
          <p:nvSpPr>
            <p:cNvPr id="81" name="Text Box 58"/>
            <p:cNvSpPr txBox="1">
              <a:spLocks noChangeArrowheads="1"/>
            </p:cNvSpPr>
            <p:nvPr/>
          </p:nvSpPr>
          <p:spPr bwMode="auto">
            <a:xfrm>
              <a:off x="3839" y="7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endParaRPr lang="en-US" altLang="en-US" sz="1000" baseline="30000">
                <a:latin typeface="Arial" charset="0"/>
              </a:endParaRPr>
            </a:p>
          </p:txBody>
        </p:sp>
        <p:sp>
          <p:nvSpPr>
            <p:cNvPr id="82" name="Text Box 59"/>
            <p:cNvSpPr txBox="1">
              <a:spLocks noChangeArrowheads="1"/>
            </p:cNvSpPr>
            <p:nvPr/>
          </p:nvSpPr>
          <p:spPr bwMode="auto">
            <a:xfrm>
              <a:off x="3839" y="518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Arial" charset="0"/>
                </a:rPr>
                <a:t>10</a:t>
              </a:r>
              <a:r>
                <a:rPr lang="sl-SI" altLang="en-US" sz="1000">
                  <a:latin typeface="Arial" charset="0"/>
                </a:rPr>
                <a:t>0</a:t>
              </a:r>
              <a:endParaRPr lang="en-US" altLang="en-US" sz="1000" baseline="30000">
                <a:latin typeface="Arial" charset="0"/>
              </a:endParaRPr>
            </a:p>
          </p:txBody>
        </p:sp>
      </p:grp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152400" y="990600"/>
            <a:ext cx="3204000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 err="1">
                <a:solidFill>
                  <a:srgbClr val="990000"/>
                </a:solidFill>
                <a:latin typeface="Arial" charset="0"/>
              </a:rPr>
              <a:t>Primena</a:t>
            </a:r>
            <a:r>
              <a:rPr lang="hr-HR" altLang="en-US" sz="1800" b="1" dirty="0">
                <a:solidFill>
                  <a:srgbClr val="990000"/>
                </a:solidFill>
                <a:latin typeface="Arial" charset="0"/>
              </a:rPr>
              <a:t> linearne skale</a:t>
            </a:r>
            <a:r>
              <a:rPr lang="hr-HR" altLang="en-US" sz="1800" b="1" dirty="0">
                <a:solidFill>
                  <a:srgbClr val="000066"/>
                </a:solidFill>
              </a:rPr>
              <a:t>:</a:t>
            </a:r>
            <a:r>
              <a:rPr lang="hr-HR" altLang="en-U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altLang="en-US" sz="1800" b="1" dirty="0">
                <a:solidFill>
                  <a:srgbClr val="924900"/>
                </a:solidFill>
                <a:latin typeface="Arial" charset="0"/>
              </a:rPr>
              <a:t>mali broj uobičajenih zvučnih događaja bi bio intenziteta zvuka između </a:t>
            </a:r>
            <a:br>
              <a:rPr lang="hr-HR" altLang="en-US" sz="1800" b="1" dirty="0">
                <a:solidFill>
                  <a:srgbClr val="924900"/>
                </a:solidFill>
                <a:latin typeface="Arial" charset="0"/>
              </a:rPr>
            </a:br>
            <a:r>
              <a:rPr lang="hr-HR" altLang="en-US" sz="1800" b="1" dirty="0">
                <a:solidFill>
                  <a:srgbClr val="924900"/>
                </a:solidFill>
                <a:latin typeface="Arial" charset="0"/>
              </a:rPr>
              <a:t>1 i 10 W/m</a:t>
            </a:r>
            <a:r>
              <a:rPr lang="hr-HR" altLang="en-US" sz="1800" b="1" baseline="30000" dirty="0">
                <a:solidFill>
                  <a:srgbClr val="924900"/>
                </a:solidFill>
                <a:latin typeface="Arial" charset="0"/>
              </a:rPr>
              <a:t>2</a:t>
            </a:r>
            <a:r>
              <a:rPr lang="hr-HR" altLang="en-US" sz="1800" b="1" dirty="0">
                <a:solidFill>
                  <a:srgbClr val="CC6600"/>
                </a:solidFill>
                <a:latin typeface="Arial" charset="0"/>
              </a:rPr>
              <a:t>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336600"/>
                </a:solidFill>
                <a:latin typeface="Arial" charset="0"/>
              </a:rPr>
              <a:t>a veliki broj između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r-HR" altLang="en-US" sz="1800" b="1" dirty="0">
                <a:solidFill>
                  <a:srgbClr val="336600"/>
                </a:solidFill>
                <a:latin typeface="Arial" charset="0"/>
              </a:rPr>
              <a:t>0 i 1 W/m</a:t>
            </a:r>
            <a:r>
              <a:rPr lang="hr-HR" altLang="en-US" sz="1800" b="1" baseline="30000" dirty="0">
                <a:solidFill>
                  <a:srgbClr val="336600"/>
                </a:solidFill>
                <a:latin typeface="Arial" charset="0"/>
              </a:rPr>
              <a:t>2</a:t>
            </a:r>
            <a:r>
              <a:rPr lang="hr-HR" altLang="en-US" sz="1800" b="1" dirty="0">
                <a:solidFill>
                  <a:srgbClr val="336600"/>
                </a:solidFill>
                <a:latin typeface="Arial" charset="0"/>
              </a:rPr>
              <a:t>.  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52399" y="4213150"/>
            <a:ext cx="329852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altLang="en-US" sz="1800" b="1" dirty="0">
                <a:solidFill>
                  <a:srgbClr val="990000"/>
                </a:solidFill>
                <a:latin typeface="Arial" charset="0"/>
              </a:rPr>
              <a:t>Teško uočavanje zvučnih događaja između 0 i 1 W/m</a:t>
            </a:r>
            <a:r>
              <a:rPr lang="hr-HR" altLang="en-US" sz="1800" b="1" baseline="30000" dirty="0">
                <a:solidFill>
                  <a:srgbClr val="990000"/>
                </a:solidFill>
                <a:latin typeface="Arial" charset="0"/>
              </a:rPr>
              <a:t>2</a:t>
            </a:r>
            <a:r>
              <a:rPr lang="hr-HR" altLang="en-US" sz="1800" b="1" baseline="30000" dirty="0">
                <a:solidFill>
                  <a:srgbClr val="990000"/>
                </a:solidFill>
              </a:rPr>
              <a:t> </a:t>
            </a:r>
            <a:r>
              <a:rPr lang="hr-HR" altLang="en-US" sz="1800" b="1" dirty="0">
                <a:solidFill>
                  <a:srgbClr val="990000"/>
                </a:solidFill>
              </a:rPr>
              <a:t>!</a:t>
            </a:r>
            <a:r>
              <a:rPr lang="hr-HR" alt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7214997" y="2521131"/>
            <a:ext cx="1432614" cy="3396344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ln w="28575">
                <a:solidFill>
                  <a:srgbClr val="990000"/>
                </a:solidFill>
              </a:ln>
            </a:endParaRPr>
          </a:p>
        </p:txBody>
      </p:sp>
      <p:sp>
        <p:nvSpPr>
          <p:cNvPr id="86" name="Left Brace 85"/>
          <p:cNvSpPr/>
          <p:nvPr/>
        </p:nvSpPr>
        <p:spPr bwMode="auto">
          <a:xfrm>
            <a:off x="3491880" y="1363484"/>
            <a:ext cx="144016" cy="697364"/>
          </a:xfrm>
          <a:prstGeom prst="leftBrace">
            <a:avLst>
              <a:gd name="adj1" fmla="val 51538"/>
              <a:gd name="adj2" fmla="val 50000"/>
            </a:avLst>
          </a:prstGeom>
          <a:noFill/>
          <a:ln w="38100" cap="flat" cmpd="sng" algn="ctr">
            <a:solidFill>
              <a:srgbClr val="8A45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p:sp>
        <p:nvSpPr>
          <p:cNvPr id="87" name="Left Brace 86"/>
          <p:cNvSpPr/>
          <p:nvPr/>
        </p:nvSpPr>
        <p:spPr bwMode="auto">
          <a:xfrm>
            <a:off x="3491880" y="2083564"/>
            <a:ext cx="144016" cy="4297764"/>
          </a:xfrm>
          <a:prstGeom prst="leftBrace">
            <a:avLst>
              <a:gd name="adj1" fmla="val 51538"/>
              <a:gd name="adj2" fmla="val 50000"/>
            </a:avLst>
          </a:prstGeom>
          <a:noFill/>
          <a:ln w="381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p:cxnSp>
        <p:nvCxnSpPr>
          <p:cNvPr id="100" name="Elbow Connector 99"/>
          <p:cNvCxnSpPr/>
          <p:nvPr/>
        </p:nvCxnSpPr>
        <p:spPr bwMode="auto">
          <a:xfrm rot="10800000" flipV="1">
            <a:off x="1597071" y="1716066"/>
            <a:ext cx="1853851" cy="1205630"/>
          </a:xfrm>
          <a:prstGeom prst="bentConnector3">
            <a:avLst>
              <a:gd name="adj1" fmla="val 3209"/>
            </a:avLst>
          </a:prstGeom>
          <a:solidFill>
            <a:schemeClr val="accent1"/>
          </a:solidFill>
          <a:ln w="38100" cap="flat" cmpd="sng" algn="ctr">
            <a:solidFill>
              <a:srgbClr val="8A45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hape 111"/>
          <p:cNvCxnSpPr/>
          <p:nvPr/>
        </p:nvCxnSpPr>
        <p:spPr bwMode="auto">
          <a:xfrm rot="10800000">
            <a:off x="1572627" y="3750110"/>
            <a:ext cx="1878611" cy="483883"/>
          </a:xfrm>
          <a:prstGeom prst="bentConnector3">
            <a:avLst>
              <a:gd name="adj1" fmla="val 3977"/>
            </a:avLst>
          </a:prstGeom>
          <a:solidFill>
            <a:schemeClr val="accent1"/>
          </a:solidFill>
          <a:ln w="38100" cap="flat" cmpd="sng" algn="ctr">
            <a:solidFill>
              <a:srgbClr val="33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Razlog za upotrebu nivoa zvuka 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14064" y="1268760"/>
            <a:ext cx="6516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altLang="en-US" sz="1800" b="1" i="1" dirty="0">
                <a:solidFill>
                  <a:srgbClr val="990000"/>
                </a:solidFill>
              </a:rPr>
              <a:t>O</a:t>
            </a:r>
            <a:r>
              <a:rPr lang="hr-HR" altLang="en-US" sz="1800" b="1" i="1" dirty="0">
                <a:solidFill>
                  <a:srgbClr val="990000"/>
                </a:solidFill>
                <a:latin typeface="Arial" charset="0"/>
              </a:rPr>
              <a:t>setljivost uva (percepcija zvuka) je l</a:t>
            </a:r>
            <a:r>
              <a:rPr lang="hr-HR" altLang="en-US" sz="1800" b="1" i="1" dirty="0">
                <a:solidFill>
                  <a:srgbClr val="990000"/>
                </a:solidFill>
              </a:rPr>
              <a:t>ogaritamske prirode. </a:t>
            </a:r>
            <a:endParaRPr lang="hr-HR" altLang="en-US" sz="1800" b="1" i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5359"/>
              </p:ext>
            </p:extLst>
          </p:nvPr>
        </p:nvGraphicFramePr>
        <p:xfrm>
          <a:off x="3063735" y="2470756"/>
          <a:ext cx="1361664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735" y="2470756"/>
                        <a:ext cx="1361664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14064" y="2420888"/>
            <a:ext cx="2788007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hr-HR" altLang="en-US" sz="1800" b="1" dirty="0">
                <a:solidFill>
                  <a:srgbClr val="990000"/>
                </a:solidFill>
                <a:latin typeface="Arial" charset="0"/>
              </a:rPr>
              <a:t>Veber-Fehnerov zakon: </a:t>
            </a:r>
          </a:p>
        </p:txBody>
      </p:sp>
      <p:pic>
        <p:nvPicPr>
          <p:cNvPr id="72708" name="Picture 4" descr="Резултат слика за percepcija zvu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4935" y="960201"/>
            <a:ext cx="2190750" cy="2085976"/>
          </a:xfrm>
          <a:prstGeom prst="rect">
            <a:avLst/>
          </a:prstGeom>
          <a:noFill/>
        </p:spPr>
      </p:pic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Razlog za upotrebu nivoa zvuka </a:t>
            </a:r>
          </a:p>
        </p:txBody>
      </p:sp>
      <p:graphicFrame>
        <p:nvGraphicFramePr>
          <p:cNvPr id="13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55958"/>
              </p:ext>
            </p:extLst>
          </p:nvPr>
        </p:nvGraphicFramePr>
        <p:xfrm>
          <a:off x="3063735" y="3322538"/>
          <a:ext cx="11588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419100" progId="Equation.3">
                  <p:embed/>
                </p:oleObj>
              </mc:Choice>
              <mc:Fallback>
                <p:oleObj name="Equation" r:id="rId6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735" y="3322538"/>
                        <a:ext cx="1158875" cy="7889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33"/>
          <p:cNvSpPr>
            <a:spLocks noChangeArrowheads="1"/>
          </p:cNvSpPr>
          <p:nvPr/>
        </p:nvSpPr>
        <p:spPr bwMode="auto">
          <a:xfrm>
            <a:off x="395816" y="3438872"/>
            <a:ext cx="2520000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hr-HR" altLang="en-US" sz="1800" b="1" dirty="0">
                <a:solidFill>
                  <a:srgbClr val="990000"/>
                </a:solidFill>
                <a:latin typeface="Arial" charset="0"/>
              </a:rPr>
              <a:t>Veberov zakon: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Definicija nivoa zvuka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26357"/>
              </p:ext>
            </p:extLst>
          </p:nvPr>
        </p:nvGraphicFramePr>
        <p:xfrm>
          <a:off x="1805117" y="1245545"/>
          <a:ext cx="17764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406080" progId="Equation.DSMT4">
                  <p:embed/>
                </p:oleObj>
              </mc:Choice>
              <mc:Fallback>
                <p:oleObj name="Equation" r:id="rId3" imgW="9270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117" y="1245545"/>
                        <a:ext cx="1776412" cy="7794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84281"/>
              </p:ext>
            </p:extLst>
          </p:nvPr>
        </p:nvGraphicFramePr>
        <p:xfrm>
          <a:off x="1704310" y="2305831"/>
          <a:ext cx="19954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120" imgH="406080" progId="Equation.DSMT4">
                  <p:embed/>
                </p:oleObj>
              </mc:Choice>
              <mc:Fallback>
                <p:oleObj name="Equation" r:id="rId5" imgW="1041120" imgH="406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310" y="2305831"/>
                        <a:ext cx="1995487" cy="7794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20854"/>
              </p:ext>
            </p:extLst>
          </p:nvPr>
        </p:nvGraphicFramePr>
        <p:xfrm>
          <a:off x="683568" y="3789040"/>
          <a:ext cx="1884838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876240" progId="Equation.DSMT4">
                  <p:embed/>
                </p:oleObj>
              </mc:Choice>
              <mc:Fallback>
                <p:oleObj name="Equation" r:id="rId7" imgW="102852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89040"/>
                        <a:ext cx="1884838" cy="180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42931"/>
              </p:ext>
            </p:extLst>
          </p:nvPr>
        </p:nvGraphicFramePr>
        <p:xfrm>
          <a:off x="3000454" y="3789040"/>
          <a:ext cx="169441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876240" progId="Equation.DSMT4">
                  <p:embed/>
                </p:oleObj>
              </mc:Choice>
              <mc:Fallback>
                <p:oleObj name="Equation" r:id="rId9" imgW="9270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454" y="3789040"/>
                        <a:ext cx="1694410" cy="180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374272" y="3271718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Referentne vrednosti:</a:t>
            </a:r>
            <a:endParaRPr lang="en-GB" altLang="en-US" sz="1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89055" y="986251"/>
            <a:ext cx="3945616" cy="54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42900" y="1034152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Nivoi veličina koje definišu generisanje i prostiranje zvučnih talasa:</a:t>
            </a:r>
            <a:endParaRPr lang="en-GB" altLang="en-US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385349"/>
              </p:ext>
            </p:extLst>
          </p:nvPr>
        </p:nvGraphicFramePr>
        <p:xfrm>
          <a:off x="1741184" y="1520968"/>
          <a:ext cx="5661632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720" imgH="825480" progId="Equation.DSMT4">
                  <p:embed/>
                </p:oleObj>
              </mc:Choice>
              <mc:Fallback>
                <p:oleObj name="Equation" r:id="rId3" imgW="2844720" imgH="825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184" y="1520968"/>
                        <a:ext cx="5661632" cy="16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63269" y="5147900"/>
            <a:ext cx="5400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alt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NIVO ZVUKA JE OBJEKTIVNA VELIČINA.</a:t>
            </a:r>
            <a:endParaRPr lang="en-GB" altLang="en-US" sz="1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9249"/>
              </p:ext>
            </p:extLst>
          </p:nvPr>
        </p:nvGraphicFramePr>
        <p:xfrm>
          <a:off x="1556486" y="3356992"/>
          <a:ext cx="6031028" cy="15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22560" imgH="799920" progId="Equation.DSMT4">
                  <p:embed/>
                </p:oleObj>
              </mc:Choice>
              <mc:Fallback>
                <p:oleObj name="Equation" r:id="rId5" imgW="3022560" imgH="799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486" y="3356992"/>
                        <a:ext cx="6031028" cy="158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Definicija nivoa zvuka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Skala nivoa zvuka </a:t>
            </a: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1998000" y="983903"/>
            <a:ext cx="5148000" cy="5457321"/>
            <a:chOff x="3505200" y="762719"/>
            <a:chExt cx="5441950" cy="5762625"/>
          </a:xfrm>
        </p:grpSpPr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3505200" y="762719"/>
              <a:ext cx="5441950" cy="5762625"/>
              <a:chOff x="2208" y="314"/>
              <a:chExt cx="3428" cy="3630"/>
            </a:xfrm>
          </p:grpSpPr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2208" y="314"/>
                <a:ext cx="3428" cy="3630"/>
                <a:chOff x="2208" y="314"/>
                <a:chExt cx="3428" cy="3630"/>
              </a:xfrm>
            </p:grpSpPr>
            <p:pic>
              <p:nvPicPr>
                <p:cNvPr id="43" name="Picture 6" descr="D:\Predavanja 2004-2005\Fizioloska akustika\Velicine\SPL Char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08" y="320"/>
                  <a:ext cx="3428" cy="3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06" y="3566"/>
                  <a:ext cx="77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900"/>
                    <a:t>Anehoi</a:t>
                  </a:r>
                  <a:r>
                    <a:rPr lang="sr-Latn-CS" altLang="en-US" sz="900"/>
                    <a:t>čna prostorija</a:t>
                  </a:r>
                  <a:endParaRPr lang="en-US" altLang="en-US" sz="900"/>
                </a:p>
              </p:txBody>
            </p: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73" y="329"/>
                  <a:ext cx="37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r-Latn-CS" altLang="en-US" sz="1000" b="1" dirty="0"/>
                    <a:t>Efekat</a:t>
                  </a:r>
                  <a:endParaRPr lang="en-US" altLang="en-US" sz="1000" b="1" dirty="0"/>
                </a:p>
              </p:txBody>
            </p:sp>
            <p:sp>
              <p:nvSpPr>
                <p:cNvPr id="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51" y="314"/>
                  <a:ext cx="1022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sr-Latn-CS" altLang="en-US" sz="1000" b="1" dirty="0"/>
                    <a:t>Odnos intenzita zvuka</a:t>
                  </a:r>
                </a:p>
                <a:p>
                  <a:pPr>
                    <a:lnSpc>
                      <a:spcPct val="75000"/>
                    </a:lnSpc>
                    <a:spcBef>
                      <a:spcPts val="300"/>
                    </a:spcBef>
                  </a:pPr>
                  <a:r>
                    <a:rPr lang="sr-Latn-CS" altLang="en-US" sz="1000" b="1" dirty="0"/>
                    <a:t>(re. = 10</a:t>
                  </a:r>
                  <a:r>
                    <a:rPr lang="sr-Latn-CS" altLang="en-US" sz="1000" b="1" baseline="30000" dirty="0"/>
                    <a:t>-12</a:t>
                  </a:r>
                  <a:r>
                    <a:rPr lang="sr-Latn-CS" altLang="en-US" sz="1000" b="1" dirty="0"/>
                    <a:t> W/m</a:t>
                  </a:r>
                  <a:r>
                    <a:rPr lang="sr-Latn-CS" altLang="en-US" sz="1000" b="1" baseline="30000" dirty="0"/>
                    <a:t>2</a:t>
                  </a:r>
                  <a:r>
                    <a:rPr lang="sr-Latn-CS" altLang="en-US" sz="1000" b="1" dirty="0"/>
                    <a:t> )</a:t>
                  </a:r>
                  <a:endParaRPr lang="en-US" altLang="en-US" sz="1000" b="1" dirty="0"/>
                </a:p>
              </p:txBody>
            </p:sp>
            <p:sp>
              <p:nvSpPr>
                <p:cNvPr id="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89" y="352"/>
                  <a:ext cx="87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sr-Latn-CS" altLang="en-US" sz="1000" b="1" dirty="0"/>
                    <a:t>Tipični izvor zvuka</a:t>
                  </a:r>
                  <a:endParaRPr lang="en-US" altLang="en-US" sz="1000" b="1" dirty="0"/>
                </a:p>
              </p:txBody>
            </p:sp>
            <p:sp>
              <p:nvSpPr>
                <p:cNvPr id="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70" y="314"/>
                  <a:ext cx="417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sr-Latn-CS" altLang="en-US" sz="1000" b="1" dirty="0">
                      <a:solidFill>
                        <a:schemeClr val="accent2"/>
                      </a:solidFill>
                    </a:rPr>
                    <a:t>I</a:t>
                  </a:r>
                </a:p>
                <a:p>
                  <a:pPr algn="ctr">
                    <a:lnSpc>
                      <a:spcPct val="75000"/>
                    </a:lnSpc>
                    <a:spcBef>
                      <a:spcPts val="300"/>
                    </a:spcBef>
                  </a:pPr>
                  <a:r>
                    <a:rPr lang="sr-Latn-CS" altLang="en-US" sz="10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sr-Latn-CS" altLang="en-US" sz="10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[</a:t>
                  </a:r>
                  <a:r>
                    <a:rPr lang="sr-Latn-CS" altLang="en-US" sz="1000" b="1" dirty="0">
                      <a:solidFill>
                        <a:schemeClr val="accent2"/>
                      </a:solidFill>
                    </a:rPr>
                    <a:t>W/m</a:t>
                  </a:r>
                  <a:r>
                    <a:rPr lang="sr-Latn-CS" altLang="en-US" sz="1000" b="1" baseline="30000" dirty="0">
                      <a:solidFill>
                        <a:schemeClr val="accent2"/>
                      </a:solidFill>
                    </a:rPr>
                    <a:t>2</a:t>
                  </a:r>
                  <a:r>
                    <a:rPr lang="sr-Latn-CS" altLang="en-US" sz="1000" b="1" dirty="0">
                      <a:solidFill>
                        <a:schemeClr val="accent2"/>
                      </a:solidFill>
                      <a:cs typeface="Times New Roman" pitchFamily="18" charset="0"/>
                    </a:rPr>
                    <a:t>]</a:t>
                  </a:r>
                  <a:endParaRPr lang="en-US" altLang="en-US" sz="10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0" name="Freeform 50"/>
                <p:cNvSpPr>
                  <a:spLocks/>
                </p:cNvSpPr>
                <p:nvPr/>
              </p:nvSpPr>
              <p:spPr bwMode="auto">
                <a:xfrm>
                  <a:off x="2880" y="528"/>
                  <a:ext cx="824" cy="3416"/>
                </a:xfrm>
                <a:custGeom>
                  <a:avLst/>
                  <a:gdLst>
                    <a:gd name="T0" fmla="*/ 0 w 824"/>
                    <a:gd name="T1" fmla="*/ 0 h 3416"/>
                    <a:gd name="T2" fmla="*/ 824 w 824"/>
                    <a:gd name="T3" fmla="*/ 3416 h 3416"/>
                    <a:gd name="T4" fmla="*/ 816 w 824"/>
                    <a:gd name="T5" fmla="*/ 0 h 3416"/>
                    <a:gd name="T6" fmla="*/ 0 w 824"/>
                    <a:gd name="T7" fmla="*/ 0 h 34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4" h="3416">
                      <a:moveTo>
                        <a:pt x="0" y="0"/>
                      </a:moveTo>
                      <a:lnTo>
                        <a:pt x="824" y="3416"/>
                      </a:lnTo>
                      <a:lnTo>
                        <a:pt x="8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CC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22" y="3551"/>
                  <a:ext cx="8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900" b="1" dirty="0" err="1"/>
                    <a:t>Referentna</a:t>
                  </a:r>
                  <a:r>
                    <a:rPr lang="en-US" altLang="en-US" sz="900" b="1" dirty="0"/>
                    <a:t> </a:t>
                  </a:r>
                  <a:r>
                    <a:rPr lang="en-US" altLang="en-US" sz="900" b="1" dirty="0" err="1"/>
                    <a:t>vrednost</a:t>
                  </a:r>
                  <a:r>
                    <a:rPr lang="x-none" altLang="en-US" sz="900" b="1" dirty="0"/>
                    <a:t>:</a:t>
                  </a:r>
                  <a:endParaRPr lang="en-US" altLang="en-US" sz="900" b="1" dirty="0"/>
                </a:p>
              </p:txBody>
            </p:sp>
          </p:grpSp>
          <p:grpSp>
            <p:nvGrpSpPr>
              <p:cNvPr id="27" name="Group 45"/>
              <p:cNvGrpSpPr>
                <a:grpSpLocks/>
              </p:cNvGrpSpPr>
              <p:nvPr/>
            </p:nvGrpSpPr>
            <p:grpSpPr bwMode="auto">
              <a:xfrm>
                <a:off x="3713" y="511"/>
                <a:ext cx="319" cy="3188"/>
                <a:chOff x="3648" y="511"/>
                <a:chExt cx="319" cy="3188"/>
              </a:xfrm>
            </p:grpSpPr>
            <p:sp>
              <p:nvSpPr>
                <p:cNvPr id="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52" y="3545"/>
                  <a:ext cx="3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-12</a:t>
                  </a:r>
                </a:p>
              </p:txBody>
            </p:sp>
            <p:sp>
              <p:nvSpPr>
                <p:cNvPr id="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48" y="3349"/>
                  <a:ext cx="3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-1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1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52" y="3145"/>
                  <a:ext cx="3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48" y="2929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9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648" y="2713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8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48" y="2497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7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48" y="2289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6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8" y="2085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5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48" y="1877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4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48" y="1653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3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48" y="1441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2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648" y="1237"/>
                  <a:ext cx="27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en-US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-</a:t>
                  </a:r>
                  <a:r>
                    <a:rPr lang="sl-SI" altLang="en-US" sz="1000" b="0" baseline="30000">
                      <a:solidFill>
                        <a:schemeClr val="accent2"/>
                      </a:solidFill>
                      <a:latin typeface="Arial Black" pitchFamily="34" charset="0"/>
                    </a:rPr>
                    <a:t>1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48" y="981"/>
                  <a:ext cx="1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709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648" y="511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10</a:t>
                  </a:r>
                  <a:r>
                    <a:rPr lang="sl-SI" altLang="en-US" sz="1000" b="0">
                      <a:solidFill>
                        <a:schemeClr val="accent2"/>
                      </a:solidFill>
                      <a:latin typeface="Arial Black" pitchFamily="34" charset="0"/>
                    </a:rPr>
                    <a:t>0</a:t>
                  </a:r>
                  <a:endParaRPr lang="en-US" altLang="en-US" sz="1000" b="0" baseline="30000">
                    <a:solidFill>
                      <a:schemeClr val="accent2"/>
                    </a:solidFill>
                    <a:latin typeface="Arial Black" pitchFamily="34" charset="0"/>
                  </a:endParaRPr>
                </a:p>
              </p:txBody>
            </p:sp>
          </p:grpSp>
        </p:grpSp>
        <p:grpSp>
          <p:nvGrpSpPr>
            <p:cNvPr id="51" name="Group 53"/>
            <p:cNvGrpSpPr>
              <a:grpSpLocks/>
            </p:cNvGrpSpPr>
            <p:nvPr/>
          </p:nvGrpSpPr>
          <p:grpSpPr bwMode="auto">
            <a:xfrm>
              <a:off x="6269037" y="762719"/>
              <a:ext cx="519112" cy="5373688"/>
              <a:chOff x="3949" y="314"/>
              <a:chExt cx="327" cy="3385"/>
            </a:xfrm>
          </p:grpSpPr>
          <p:grpSp>
            <p:nvGrpSpPr>
              <p:cNvPr id="52" name="Group 44"/>
              <p:cNvGrpSpPr>
                <a:grpSpLocks/>
              </p:cNvGrpSpPr>
              <p:nvPr/>
            </p:nvGrpSpPr>
            <p:grpSpPr bwMode="auto">
              <a:xfrm>
                <a:off x="3949" y="511"/>
                <a:ext cx="275" cy="3188"/>
                <a:chOff x="3884" y="511"/>
                <a:chExt cx="275" cy="3188"/>
              </a:xfrm>
            </p:grpSpPr>
            <p:sp>
              <p:nvSpPr>
                <p:cNvPr id="5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888" y="3545"/>
                  <a:ext cx="1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84" y="3349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10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888" y="3145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20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84" y="2929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30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884" y="2713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40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84" y="2497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50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84" y="2289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60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84" y="2085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70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84" y="1877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80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84" y="1653"/>
                  <a:ext cx="2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90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884" y="1441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 dirty="0">
                      <a:solidFill>
                        <a:srgbClr val="FF3300"/>
                      </a:solidFill>
                      <a:latin typeface="Arial Black" pitchFamily="34" charset="0"/>
                    </a:rPr>
                    <a:t>100</a:t>
                  </a:r>
                  <a:endParaRPr lang="en-US" altLang="en-US" sz="1000" b="0" baseline="30000" dirty="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84" y="1237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110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84" y="981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1</a:t>
                  </a:r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20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84" y="709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1</a:t>
                  </a:r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30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884" y="511"/>
                  <a:ext cx="27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1</a:t>
                  </a:r>
                  <a:r>
                    <a:rPr lang="sl-SI" altLang="en-US" sz="1000" b="0">
                      <a:solidFill>
                        <a:srgbClr val="FF3300"/>
                      </a:solidFill>
                      <a:latin typeface="Arial Black" pitchFamily="34" charset="0"/>
                    </a:rPr>
                    <a:t>40</a:t>
                  </a:r>
                  <a:endParaRPr lang="en-US" altLang="en-US" sz="1000" b="0" baseline="30000">
                    <a:solidFill>
                      <a:srgbClr val="FF33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53" name="Text Box 46"/>
              <p:cNvSpPr txBox="1">
                <a:spLocks noChangeArrowheads="1"/>
              </p:cNvSpPr>
              <p:nvPr/>
            </p:nvSpPr>
            <p:spPr bwMode="auto">
              <a:xfrm>
                <a:off x="3958" y="314"/>
                <a:ext cx="318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sr-Latn-CS" altLang="en-US" sz="1000" b="1" dirty="0">
                    <a:solidFill>
                      <a:srgbClr val="FF3300"/>
                    </a:solidFill>
                  </a:rPr>
                  <a:t>L</a:t>
                </a:r>
              </a:p>
              <a:p>
                <a:pPr algn="ctr">
                  <a:lnSpc>
                    <a:spcPct val="75000"/>
                  </a:lnSpc>
                  <a:spcBef>
                    <a:spcPts val="300"/>
                  </a:spcBef>
                </a:pPr>
                <a:r>
                  <a:rPr lang="sr-Latn-CS" altLang="en-US" sz="1000" b="1" dirty="0">
                    <a:solidFill>
                      <a:srgbClr val="FF3300"/>
                    </a:solidFill>
                  </a:rPr>
                  <a:t> </a:t>
                </a:r>
                <a:r>
                  <a:rPr lang="sr-Latn-CS" altLang="en-US" sz="1000" b="1" dirty="0">
                    <a:solidFill>
                      <a:srgbClr val="FF3300"/>
                    </a:solidFill>
                    <a:cs typeface="Times New Roman" pitchFamily="18" charset="0"/>
                  </a:rPr>
                  <a:t>[</a:t>
                </a:r>
                <a:r>
                  <a:rPr lang="sr-Latn-CS" altLang="en-US" sz="1000" b="1" dirty="0">
                    <a:solidFill>
                      <a:srgbClr val="FF3300"/>
                    </a:solidFill>
                  </a:rPr>
                  <a:t>dB</a:t>
                </a:r>
                <a:r>
                  <a:rPr lang="sr-Latn-CS" altLang="en-US" sz="1000" b="1" dirty="0">
                    <a:solidFill>
                      <a:srgbClr val="FF3300"/>
                    </a:solidFill>
                    <a:cs typeface="Times New Roman" pitchFamily="18" charset="0"/>
                  </a:rPr>
                  <a:t>]</a:t>
                </a:r>
                <a:endParaRPr lang="en-US" altLang="en-US" sz="10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Promena nivoa zvuka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4408" y="1023441"/>
            <a:ext cx="225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Primeri / Pravila:</a:t>
            </a:r>
            <a:endParaRPr lang="en-GB" altLang="en-US" sz="1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646806"/>
              </p:ext>
            </p:extLst>
          </p:nvPr>
        </p:nvGraphicFramePr>
        <p:xfrm>
          <a:off x="5022106" y="1635869"/>
          <a:ext cx="2862262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1803240" progId="Equation.DSMT4">
                  <p:embed/>
                </p:oleObj>
              </mc:Choice>
              <mc:Fallback>
                <p:oleObj name="Equation" r:id="rId3" imgW="1688760" imgH="18032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106" y="1635869"/>
                        <a:ext cx="2862262" cy="3054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33147"/>
              </p:ext>
            </p:extLst>
          </p:nvPr>
        </p:nvGraphicFramePr>
        <p:xfrm>
          <a:off x="1331640" y="1602531"/>
          <a:ext cx="2770187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1803240" progId="Equation.DSMT4">
                  <p:embed/>
                </p:oleObj>
              </mc:Choice>
              <mc:Fallback>
                <p:oleObj name="Equation" r:id="rId5" imgW="1600200" imgH="18032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602531"/>
                        <a:ext cx="2770187" cy="31226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11642</TotalTime>
  <Words>3945</Words>
  <Application>Microsoft Office PowerPoint</Application>
  <PresentationFormat>On-screen Show (4:3)</PresentationFormat>
  <Paragraphs>618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Wingdings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1442</cp:revision>
  <dcterms:created xsi:type="dcterms:W3CDTF">2012-10-03T09:08:30Z</dcterms:created>
  <dcterms:modified xsi:type="dcterms:W3CDTF">2023-06-22T11:06:44Z</dcterms:modified>
</cp:coreProperties>
</file>